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9" r:id="rId2"/>
    <p:sldId id="306" r:id="rId3"/>
    <p:sldId id="327" r:id="rId4"/>
    <p:sldId id="311" r:id="rId5"/>
    <p:sldId id="328" r:id="rId6"/>
    <p:sldId id="326" r:id="rId7"/>
    <p:sldId id="329" r:id="rId8"/>
    <p:sldId id="279" r:id="rId9"/>
    <p:sldId id="284" r:id="rId10"/>
    <p:sldId id="307" r:id="rId11"/>
    <p:sldId id="330" r:id="rId12"/>
    <p:sldId id="285" r:id="rId13"/>
    <p:sldId id="287" r:id="rId14"/>
    <p:sldId id="313" r:id="rId15"/>
    <p:sldId id="314" r:id="rId16"/>
    <p:sldId id="315" r:id="rId17"/>
    <p:sldId id="316" r:id="rId18"/>
    <p:sldId id="310" r:id="rId19"/>
    <p:sldId id="317" r:id="rId20"/>
    <p:sldId id="318" r:id="rId21"/>
    <p:sldId id="319" r:id="rId22"/>
    <p:sldId id="308" r:id="rId23"/>
    <p:sldId id="309" r:id="rId24"/>
    <p:sldId id="320" r:id="rId25"/>
    <p:sldId id="321" r:id="rId26"/>
    <p:sldId id="322" r:id="rId27"/>
    <p:sldId id="325" r:id="rId28"/>
    <p:sldId id="323" r:id="rId29"/>
  </p:sldIdLst>
  <p:sldSz cx="9144000" cy="6858000" type="screen4x3"/>
  <p:notesSz cx="6858000" cy="9144000"/>
  <p:custDataLst>
    <p:tags r:id="rId31"/>
  </p:custData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2880" userDrawn="1">
          <p15:clr>
            <a:srgbClr val="A4A3A4"/>
          </p15:clr>
        </p15:guide>
        <p15:guide id="3" orient="horz" pos="970" userDrawn="1">
          <p15:clr>
            <a:srgbClr val="A4A3A4"/>
          </p15:clr>
        </p15:guide>
        <p15:guide id="4" orient="horz" pos="36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gnese Ruggiero" initials="" lastIdx="4" clrIdx="6"/>
  <p:cmAuthor id="1" name="Sally Horspool" initials="SH" lastIdx="1" clrIdx="0"/>
  <p:cmAuthor id="2" name="Sally Horspool" initials="SH [2]" lastIdx="1" clrIdx="1"/>
  <p:cmAuthor id="3" name="Sally Horspool" initials="SH [3]" lastIdx="1" clrIdx="2"/>
  <p:cmAuthor id="4" name="Sally Horspool" initials="SH [4]" lastIdx="1" clrIdx="3"/>
  <p:cmAuthor id="5" name="Sally Horspool" initials="SH [5]" lastIdx="1" clrIdx="4"/>
  <p:cmAuthor id="6" name="Sally Horspool" initials="SH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8CA7"/>
    <a:srgbClr val="5DBACA"/>
    <a:srgbClr val="2B5A6B"/>
    <a:srgbClr val="346C81"/>
    <a:srgbClr val="6DCFF6"/>
    <a:srgbClr val="58B7DD"/>
    <a:srgbClr val="A06937"/>
    <a:srgbClr val="E63130"/>
    <a:srgbClr val="1B242B"/>
    <a:srgbClr val="E63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2E1F7-A530-4504-8CC3-C4DF1DC333ED}" v="1" dt="2023-08-08T14:12:11.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2" autoAdjust="0"/>
    <p:restoredTop sz="94802" autoAdjust="0"/>
  </p:normalViewPr>
  <p:slideViewPr>
    <p:cSldViewPr snapToGrid="0" showGuides="1">
      <p:cViewPr varScale="1">
        <p:scale>
          <a:sx n="59" d="100"/>
          <a:sy n="59" d="100"/>
        </p:scale>
        <p:origin x="1484" y="56"/>
      </p:cViewPr>
      <p:guideLst>
        <p:guide orient="horz" pos="1593"/>
        <p:guide pos="2880"/>
        <p:guide orient="horz" pos="970"/>
        <p:guide orient="horz" pos="3612"/>
      </p:guideLst>
    </p:cSldViewPr>
  </p:slideViewPr>
  <p:notesTextViewPr>
    <p:cViewPr>
      <p:scale>
        <a:sx n="1" d="1"/>
        <a:sy n="1" d="1"/>
      </p:scale>
      <p:origin x="0" y="0"/>
    </p:cViewPr>
  </p:notesTextViewPr>
  <p:sorterViewPr>
    <p:cViewPr>
      <p:scale>
        <a:sx n="100" d="100"/>
        <a:sy n="100" d="100"/>
      </p:scale>
      <p:origin x="0" y="-25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than Pasha" userId="9daeb1420909b32c" providerId="LiveId" clId="{6D62E1F7-A530-4504-8CC3-C4DF1DC333ED}"/>
    <pc:docChg chg="modSld">
      <pc:chgData name="Sulthan Pasha" userId="9daeb1420909b32c" providerId="LiveId" clId="{6D62E1F7-A530-4504-8CC3-C4DF1DC333ED}" dt="2023-08-08T14:16:56.848" v="1" actId="1076"/>
      <pc:docMkLst>
        <pc:docMk/>
      </pc:docMkLst>
      <pc:sldChg chg="modSp">
        <pc:chgData name="Sulthan Pasha" userId="9daeb1420909b32c" providerId="LiveId" clId="{6D62E1F7-A530-4504-8CC3-C4DF1DC333ED}" dt="2023-08-08T14:12:11.816" v="0" actId="1076"/>
        <pc:sldMkLst>
          <pc:docMk/>
          <pc:sldMk cId="878473082" sldId="306"/>
        </pc:sldMkLst>
        <pc:picChg chg="mod">
          <ac:chgData name="Sulthan Pasha" userId="9daeb1420909b32c" providerId="LiveId" clId="{6D62E1F7-A530-4504-8CC3-C4DF1DC333ED}" dt="2023-08-08T14:12:11.816" v="0" actId="1076"/>
          <ac:picMkLst>
            <pc:docMk/>
            <pc:sldMk cId="878473082" sldId="306"/>
            <ac:picMk id="4" creationId="{80484660-4094-31A3-3FC2-9322743DA484}"/>
          </ac:picMkLst>
        </pc:picChg>
      </pc:sldChg>
      <pc:sldChg chg="modSp mod">
        <pc:chgData name="Sulthan Pasha" userId="9daeb1420909b32c" providerId="LiveId" clId="{6D62E1F7-A530-4504-8CC3-C4DF1DC333ED}" dt="2023-08-08T14:16:56.848" v="1" actId="1076"/>
        <pc:sldMkLst>
          <pc:docMk/>
          <pc:sldMk cId="3092754702" sldId="328"/>
        </pc:sldMkLst>
        <pc:spChg chg="mod">
          <ac:chgData name="Sulthan Pasha" userId="9daeb1420909b32c" providerId="LiveId" clId="{6D62E1F7-A530-4504-8CC3-C4DF1DC333ED}" dt="2023-08-08T14:16:56.848" v="1" actId="1076"/>
          <ac:spMkLst>
            <pc:docMk/>
            <pc:sldMk cId="3092754702" sldId="328"/>
            <ac:spMk id="3" creationId="{9233DE85-322C-7EE8-9DC2-CA54562AC6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CA6B99-4B1A-3A42-96C3-81C6112AA663}" type="datetimeFigureOut">
              <a:rPr lang="en-US" smtClean="0"/>
              <a:t>8/8/2023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A872FC-81C8-514B-965E-7F48CC0AC1E4}" type="slidenum">
              <a:rPr lang="en-US" smtClean="0"/>
              <a:t>‹#›</a:t>
            </a:fld>
            <a:endParaRPr lang="en-US"/>
          </a:p>
        </p:txBody>
      </p:sp>
    </p:spTree>
    <p:extLst>
      <p:ext uri="{BB962C8B-B14F-4D97-AF65-F5344CB8AC3E}">
        <p14:creationId xmlns:p14="http://schemas.microsoft.com/office/powerpoint/2010/main" val="22933508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A872FC-81C8-514B-965E-7F48CC0AC1E4}" type="slidenum">
              <a:rPr lang="en-US" smtClean="0"/>
              <a:t>1</a:t>
            </a:fld>
            <a:endParaRPr lang="en-US"/>
          </a:p>
        </p:txBody>
      </p:sp>
    </p:spTree>
    <p:extLst>
      <p:ext uri="{BB962C8B-B14F-4D97-AF65-F5344CB8AC3E}">
        <p14:creationId xmlns:p14="http://schemas.microsoft.com/office/powerpoint/2010/main" val="291959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Did you know that every minute 1200 ml (40.6 Oz) of blood enters in both kidneys for purification, which is 20% of the total blood pumped by the heart? So in one day 1700 liters (3592.7 pints) of blood is purified!</a:t>
            </a:r>
          </a:p>
          <a:p>
            <a:endParaRPr lang="en-US" dirty="0"/>
          </a:p>
        </p:txBody>
      </p:sp>
      <p:sp>
        <p:nvSpPr>
          <p:cNvPr id="4" name="Slide Number Placeholder 3"/>
          <p:cNvSpPr>
            <a:spLocks noGrp="1"/>
          </p:cNvSpPr>
          <p:nvPr>
            <p:ph type="sldNum" sz="quarter" idx="10"/>
          </p:nvPr>
        </p:nvSpPr>
        <p:spPr/>
        <p:txBody>
          <a:bodyPr/>
          <a:lstStyle/>
          <a:p>
            <a:fld id="{2EA872FC-81C8-514B-965E-7F48CC0AC1E4}" type="slidenum">
              <a:rPr lang="en-US" smtClean="0"/>
              <a:t>8</a:t>
            </a:fld>
            <a:endParaRPr lang="en-US"/>
          </a:p>
        </p:txBody>
      </p:sp>
    </p:spTree>
    <p:extLst>
      <p:ext uri="{BB962C8B-B14F-4D97-AF65-F5344CB8AC3E}">
        <p14:creationId xmlns:p14="http://schemas.microsoft.com/office/powerpoint/2010/main" val="62987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people don't have healthy kidneys, and sometimes their kidneys stop working.</a:t>
            </a:r>
          </a:p>
          <a:p>
            <a:r>
              <a:rPr lang="en-US" sz="1200" kern="1200" dirty="0">
                <a:solidFill>
                  <a:schemeClr val="tx1"/>
                </a:solidFill>
                <a:effectLst/>
                <a:latin typeface="+mn-lt"/>
                <a:ea typeface="+mn-ea"/>
                <a:cs typeface="+mn-cs"/>
              </a:rPr>
              <a:t>Kidney disease means that the kidneys are damaged and can't filter blood like they should. This damage can cause wastes to build up in the body and other problems that can harm your health.</a:t>
            </a:r>
          </a:p>
          <a:p>
            <a:r>
              <a:rPr lang="en-US" sz="1200" b="1" kern="1200" dirty="0">
                <a:solidFill>
                  <a:schemeClr val="tx1"/>
                </a:solidFill>
                <a:effectLst/>
                <a:latin typeface="+mn-lt"/>
                <a:ea typeface="+mn-ea"/>
                <a:cs typeface="+mn-cs"/>
              </a:rPr>
              <a:t>Early kidney disease has no signs or symptoms.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person may not feel any different until his or her kidney disease is very advanced. Blood and urine tests are the only way to know if you have kidney disease. </a:t>
            </a:r>
          </a:p>
          <a:p>
            <a:endParaRPr lang="en-US" dirty="0"/>
          </a:p>
        </p:txBody>
      </p:sp>
      <p:sp>
        <p:nvSpPr>
          <p:cNvPr id="4" name="Slide Number Placeholder 3"/>
          <p:cNvSpPr>
            <a:spLocks noGrp="1"/>
          </p:cNvSpPr>
          <p:nvPr>
            <p:ph type="sldNum" sz="quarter" idx="10"/>
          </p:nvPr>
        </p:nvSpPr>
        <p:spPr/>
        <p:txBody>
          <a:bodyPr/>
          <a:lstStyle/>
          <a:p>
            <a:fld id="{2EA872FC-81C8-514B-965E-7F48CC0AC1E4}" type="slidenum">
              <a:rPr lang="en-US" smtClean="0"/>
              <a:t>9</a:t>
            </a:fld>
            <a:endParaRPr lang="en-US"/>
          </a:p>
        </p:txBody>
      </p:sp>
    </p:spTree>
    <p:extLst>
      <p:ext uri="{BB962C8B-B14F-4D97-AF65-F5344CB8AC3E}">
        <p14:creationId xmlns:p14="http://schemas.microsoft.com/office/powerpoint/2010/main" val="309098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There are blood tests to check how well your kidneys are filtering and therefore how well they are doing their job. </a:t>
            </a:r>
          </a:p>
          <a:p>
            <a:r>
              <a:rPr lang="en-US" sz="1200" kern="1200" dirty="0">
                <a:solidFill>
                  <a:schemeClr val="tx1"/>
                </a:solidFill>
                <a:effectLst/>
                <a:latin typeface="+mn-lt"/>
                <a:ea typeface="+mn-ea"/>
                <a:cs typeface="+mn-cs"/>
              </a:rPr>
              <a:t> A urine test can check for albumin in your urine. Albumin is a protein that passes into the urine in increased amounts when the kidneys are damaged. </a:t>
            </a:r>
            <a:endParaRPr lang="en-US" dirty="0"/>
          </a:p>
        </p:txBody>
      </p:sp>
      <p:sp>
        <p:nvSpPr>
          <p:cNvPr id="4" name="Slide Number Placeholder 3"/>
          <p:cNvSpPr>
            <a:spLocks noGrp="1"/>
          </p:cNvSpPr>
          <p:nvPr>
            <p:ph type="sldNum" sz="quarter" idx="10"/>
          </p:nvPr>
        </p:nvSpPr>
        <p:spPr/>
        <p:txBody>
          <a:bodyPr/>
          <a:lstStyle/>
          <a:p>
            <a:fld id="{2EA872FC-81C8-514B-965E-7F48CC0AC1E4}" type="slidenum">
              <a:rPr lang="en-US" smtClean="0"/>
              <a:t>12</a:t>
            </a:fld>
            <a:endParaRPr lang="en-US"/>
          </a:p>
        </p:txBody>
      </p:sp>
    </p:spTree>
    <p:extLst>
      <p:ext uri="{BB962C8B-B14F-4D97-AF65-F5344CB8AC3E}">
        <p14:creationId xmlns:p14="http://schemas.microsoft.com/office/powerpoint/2010/main" val="3838172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a person’s kidneys are so severely damaged that they function at less than 10% of normal, he or she has what is called “end stage kidney disease.”  </a:t>
            </a:r>
          </a:p>
          <a:p>
            <a:r>
              <a:rPr lang="en-US" sz="1200" kern="1200" dirty="0">
                <a:solidFill>
                  <a:schemeClr val="tx1"/>
                </a:solidFill>
                <a:effectLst/>
                <a:latin typeface="+mn-lt"/>
                <a:ea typeface="+mn-ea"/>
                <a:cs typeface="+mn-cs"/>
              </a:rPr>
              <a:t>When kidneys no longer function at all, special treatments are needed--dialysis or transplantation.</a:t>
            </a:r>
          </a:p>
          <a:p>
            <a:endParaRPr lang="en-US" dirty="0"/>
          </a:p>
        </p:txBody>
      </p:sp>
      <p:sp>
        <p:nvSpPr>
          <p:cNvPr id="4" name="Slide Number Placeholder 3"/>
          <p:cNvSpPr>
            <a:spLocks noGrp="1"/>
          </p:cNvSpPr>
          <p:nvPr>
            <p:ph type="sldNum" sz="quarter" idx="10"/>
          </p:nvPr>
        </p:nvSpPr>
        <p:spPr/>
        <p:txBody>
          <a:bodyPr/>
          <a:lstStyle/>
          <a:p>
            <a:fld id="{2EA872FC-81C8-514B-965E-7F48CC0AC1E4}" type="slidenum">
              <a:rPr lang="en-US" smtClean="0"/>
              <a:t>13</a:t>
            </a:fld>
            <a:endParaRPr lang="en-US"/>
          </a:p>
        </p:txBody>
      </p:sp>
    </p:spTree>
    <p:extLst>
      <p:ext uri="{BB962C8B-B14F-4D97-AF65-F5344CB8AC3E}">
        <p14:creationId xmlns:p14="http://schemas.microsoft.com/office/powerpoint/2010/main" val="83614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979677-0A38-4091-8661-E4801E6160EC}" type="datetimeFigureOut">
              <a:rPr lang="nl-BE" smtClean="0"/>
              <a:t>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67439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79677-0A38-4091-8661-E4801E6160EC}" type="datetimeFigureOut">
              <a:rPr lang="nl-BE" smtClean="0"/>
              <a:t>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104735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79677-0A38-4091-8661-E4801E6160EC}" type="datetimeFigureOut">
              <a:rPr lang="nl-BE" smtClean="0"/>
              <a:t>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429328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79677-0A38-4091-8661-E4801E6160EC}" type="datetimeFigureOut">
              <a:rPr lang="nl-BE" smtClean="0"/>
              <a:t>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277541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79677-0A38-4091-8661-E4801E6160EC}" type="datetimeFigureOut">
              <a:rPr lang="nl-BE" smtClean="0"/>
              <a:t>8/08/2023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91413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79677-0A38-4091-8661-E4801E6160EC}" type="datetimeFigureOut">
              <a:rPr lang="nl-BE" smtClean="0"/>
              <a:t>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1681223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79677-0A38-4091-8661-E4801E6160EC}" type="datetimeFigureOut">
              <a:rPr lang="nl-BE" smtClean="0"/>
              <a:t>8/08/2023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88095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79677-0A38-4091-8661-E4801E6160EC}" type="datetimeFigureOut">
              <a:rPr lang="nl-BE" smtClean="0"/>
              <a:t>8/08/2023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153803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79677-0A38-4091-8661-E4801E6160EC}" type="datetimeFigureOut">
              <a:rPr lang="nl-BE" smtClean="0"/>
              <a:t>8/08/2023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1552783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79677-0A38-4091-8661-E4801E6160EC}" type="datetimeFigureOut">
              <a:rPr lang="nl-BE" smtClean="0"/>
              <a:t>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3456915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79677-0A38-4091-8661-E4801E6160EC}" type="datetimeFigureOut">
              <a:rPr lang="nl-BE" smtClean="0"/>
              <a:t>8/08/2023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64040B03-B3C3-4768-907F-BDEFFE0CAAF9}" type="slidenum">
              <a:rPr lang="nl-BE" smtClean="0"/>
              <a:t>‹#›</a:t>
            </a:fld>
            <a:endParaRPr lang="nl-BE"/>
          </a:p>
        </p:txBody>
      </p:sp>
    </p:spTree>
    <p:extLst>
      <p:ext uri="{BB962C8B-B14F-4D97-AF65-F5344CB8AC3E}">
        <p14:creationId xmlns:p14="http://schemas.microsoft.com/office/powerpoint/2010/main" val="397874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979677-0A38-4091-8661-E4801E6160EC}" type="datetimeFigureOut">
              <a:rPr lang="nl-BE" smtClean="0"/>
              <a:t>8/08/2023</a:t>
            </a:fld>
            <a:endParaRPr lang="nl-B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40B03-B3C3-4768-907F-BDEFFE0CAAF9}" type="slidenum">
              <a:rPr lang="nl-BE" smtClean="0"/>
              <a:t>‹#›</a:t>
            </a:fld>
            <a:endParaRPr lang="nl-BE"/>
          </a:p>
        </p:txBody>
      </p:sp>
    </p:spTree>
    <p:extLst>
      <p:ext uri="{BB962C8B-B14F-4D97-AF65-F5344CB8AC3E}">
        <p14:creationId xmlns:p14="http://schemas.microsoft.com/office/powerpoint/2010/main" val="3077540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niddk.nih.gov/health-information/kidney-disease/kidney-failure/peritoneal-dialysis#prepa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ritannica.com/science/urine" TargetMode="External"/><Relationship Id="rId2" Type="http://schemas.openxmlformats.org/officeDocument/2006/relationships/hyperlink" Target="https://www.britannica.com/science/kidne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72" t="39" r="1872" b="39"/>
          <a:stretch/>
        </p:blipFill>
        <p:spPr>
          <a:xfrm>
            <a:off x="0" y="1"/>
            <a:ext cx="9144000" cy="6857998"/>
          </a:xfrm>
          <a:prstGeom prst="rect">
            <a:avLst/>
          </a:prstGeom>
        </p:spPr>
      </p:pic>
      <p:cxnSp>
        <p:nvCxnSpPr>
          <p:cNvPr id="6" name="Straight Arrow Connector 5"/>
          <p:cNvCxnSpPr/>
          <p:nvPr/>
        </p:nvCxnSpPr>
        <p:spPr>
          <a:xfrm>
            <a:off x="7688991" y="2111851"/>
            <a:ext cx="0" cy="2299124"/>
          </a:xfrm>
          <a:prstGeom prst="straightConnector1">
            <a:avLst/>
          </a:prstGeom>
          <a:ln w="57150">
            <a:solidFill>
              <a:schemeClr val="bg1">
                <a:alpha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5400000">
            <a:off x="6197644" y="2792093"/>
            <a:ext cx="4136573" cy="769441"/>
          </a:xfrm>
          <a:prstGeom prst="rect">
            <a:avLst/>
          </a:prstGeom>
          <a:noFill/>
        </p:spPr>
        <p:txBody>
          <a:bodyPr wrap="square" rtlCol="0">
            <a:spAutoFit/>
          </a:bodyPr>
          <a:lstStyle/>
          <a:p>
            <a:pPr algn="ctr"/>
            <a:r>
              <a:rPr lang="nl-BE" sz="4400" dirty="0">
                <a:solidFill>
                  <a:schemeClr val="bg1">
                    <a:alpha val="50000"/>
                  </a:schemeClr>
                </a:solidFill>
                <a:latin typeface="Arial" panose="020B0604020202020204" pitchFamily="34" charset="0"/>
                <a:cs typeface="Arial" panose="020B0604020202020204" pitchFamily="34" charset="0"/>
              </a:rPr>
              <a:t>11 cm</a:t>
            </a:r>
          </a:p>
        </p:txBody>
      </p:sp>
      <p:grpSp>
        <p:nvGrpSpPr>
          <p:cNvPr id="8" name="Group 4"/>
          <p:cNvGrpSpPr>
            <a:grpSpLocks noChangeAspect="1"/>
          </p:cNvGrpSpPr>
          <p:nvPr/>
        </p:nvGrpSpPr>
        <p:grpSpPr bwMode="auto">
          <a:xfrm>
            <a:off x="3980590" y="2025993"/>
            <a:ext cx="3708400" cy="2659063"/>
            <a:chOff x="2644" y="1617"/>
            <a:chExt cx="2336" cy="1675"/>
          </a:xfrm>
          <a:solidFill>
            <a:srgbClr val="E63130"/>
          </a:solidFill>
        </p:grpSpPr>
        <p:sp>
          <p:nvSpPr>
            <p:cNvPr id="11" name="Freeform 5"/>
            <p:cNvSpPr>
              <a:spLocks/>
            </p:cNvSpPr>
            <p:nvPr/>
          </p:nvSpPr>
          <p:spPr bwMode="auto">
            <a:xfrm>
              <a:off x="2644" y="1617"/>
              <a:ext cx="1147" cy="1675"/>
            </a:xfrm>
            <a:custGeom>
              <a:avLst/>
              <a:gdLst>
                <a:gd name="T0" fmla="*/ 763 w 763"/>
                <a:gd name="T1" fmla="*/ 682 h 1114"/>
                <a:gd name="T2" fmla="*/ 763 w 763"/>
                <a:gd name="T3" fmla="*/ 606 h 1114"/>
                <a:gd name="T4" fmla="*/ 695 w 763"/>
                <a:gd name="T5" fmla="*/ 641 h 1114"/>
                <a:gd name="T6" fmla="*/ 580 w 763"/>
                <a:gd name="T7" fmla="*/ 747 h 1114"/>
                <a:gd name="T8" fmla="*/ 599 w 763"/>
                <a:gd name="T9" fmla="*/ 630 h 1114"/>
                <a:gd name="T10" fmla="*/ 746 w 763"/>
                <a:gd name="T11" fmla="*/ 602 h 1114"/>
                <a:gd name="T12" fmla="*/ 763 w 763"/>
                <a:gd name="T13" fmla="*/ 597 h 1114"/>
                <a:gd name="T14" fmla="*/ 763 w 763"/>
                <a:gd name="T15" fmla="*/ 550 h 1114"/>
                <a:gd name="T16" fmla="*/ 693 w 763"/>
                <a:gd name="T17" fmla="*/ 573 h 1114"/>
                <a:gd name="T18" fmla="*/ 553 w 763"/>
                <a:gd name="T19" fmla="*/ 522 h 1114"/>
                <a:gd name="T20" fmla="*/ 652 w 763"/>
                <a:gd name="T21" fmla="*/ 512 h 1114"/>
                <a:gd name="T22" fmla="*/ 735 w 763"/>
                <a:gd name="T23" fmla="*/ 352 h 1114"/>
                <a:gd name="T24" fmla="*/ 705 w 763"/>
                <a:gd name="T25" fmla="*/ 234 h 1114"/>
                <a:gd name="T26" fmla="*/ 544 w 763"/>
                <a:gd name="T27" fmla="*/ 102 h 1114"/>
                <a:gd name="T28" fmla="*/ 116 w 763"/>
                <a:gd name="T29" fmla="*/ 901 h 1114"/>
                <a:gd name="T30" fmla="*/ 418 w 763"/>
                <a:gd name="T31" fmla="*/ 1111 h 1114"/>
                <a:gd name="T32" fmla="*/ 689 w 763"/>
                <a:gd name="T33" fmla="*/ 892 h 1114"/>
                <a:gd name="T34" fmla="*/ 642 w 763"/>
                <a:gd name="T35" fmla="*/ 759 h 1114"/>
                <a:gd name="T36" fmla="*/ 710 w 763"/>
                <a:gd name="T37" fmla="*/ 708 h 1114"/>
                <a:gd name="T38" fmla="*/ 763 w 763"/>
                <a:gd name="T39" fmla="*/ 68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1114">
                  <a:moveTo>
                    <a:pt x="763" y="682"/>
                  </a:moveTo>
                  <a:cubicBezTo>
                    <a:pt x="763" y="606"/>
                    <a:pt x="763" y="606"/>
                    <a:pt x="763" y="606"/>
                  </a:cubicBezTo>
                  <a:cubicBezTo>
                    <a:pt x="738" y="619"/>
                    <a:pt x="696" y="640"/>
                    <a:pt x="695" y="641"/>
                  </a:cubicBezTo>
                  <a:cubicBezTo>
                    <a:pt x="653" y="662"/>
                    <a:pt x="623" y="720"/>
                    <a:pt x="580" y="747"/>
                  </a:cubicBezTo>
                  <a:cubicBezTo>
                    <a:pt x="611" y="718"/>
                    <a:pt x="619" y="668"/>
                    <a:pt x="599" y="630"/>
                  </a:cubicBezTo>
                  <a:cubicBezTo>
                    <a:pt x="649" y="630"/>
                    <a:pt x="699" y="620"/>
                    <a:pt x="746" y="602"/>
                  </a:cubicBezTo>
                  <a:cubicBezTo>
                    <a:pt x="749" y="601"/>
                    <a:pt x="755" y="599"/>
                    <a:pt x="763" y="597"/>
                  </a:cubicBezTo>
                  <a:cubicBezTo>
                    <a:pt x="763" y="550"/>
                    <a:pt x="763" y="550"/>
                    <a:pt x="763" y="550"/>
                  </a:cubicBezTo>
                  <a:cubicBezTo>
                    <a:pt x="741" y="562"/>
                    <a:pt x="713" y="570"/>
                    <a:pt x="693" y="573"/>
                  </a:cubicBezTo>
                  <a:cubicBezTo>
                    <a:pt x="638" y="582"/>
                    <a:pt x="577" y="576"/>
                    <a:pt x="553" y="522"/>
                  </a:cubicBezTo>
                  <a:cubicBezTo>
                    <a:pt x="586" y="524"/>
                    <a:pt x="620" y="523"/>
                    <a:pt x="652" y="512"/>
                  </a:cubicBezTo>
                  <a:cubicBezTo>
                    <a:pt x="722" y="488"/>
                    <a:pt x="734" y="417"/>
                    <a:pt x="735" y="352"/>
                  </a:cubicBezTo>
                  <a:cubicBezTo>
                    <a:pt x="735" y="309"/>
                    <a:pt x="726" y="271"/>
                    <a:pt x="705" y="234"/>
                  </a:cubicBezTo>
                  <a:cubicBezTo>
                    <a:pt x="668" y="168"/>
                    <a:pt x="618" y="121"/>
                    <a:pt x="544" y="102"/>
                  </a:cubicBezTo>
                  <a:cubicBezTo>
                    <a:pt x="143" y="0"/>
                    <a:pt x="0" y="630"/>
                    <a:pt x="116" y="901"/>
                  </a:cubicBezTo>
                  <a:cubicBezTo>
                    <a:pt x="164" y="1015"/>
                    <a:pt x="294" y="1108"/>
                    <a:pt x="418" y="1111"/>
                  </a:cubicBezTo>
                  <a:cubicBezTo>
                    <a:pt x="548" y="1114"/>
                    <a:pt x="681" y="1031"/>
                    <a:pt x="689" y="892"/>
                  </a:cubicBezTo>
                  <a:cubicBezTo>
                    <a:pt x="692" y="845"/>
                    <a:pt x="660" y="801"/>
                    <a:pt x="642" y="759"/>
                  </a:cubicBezTo>
                  <a:cubicBezTo>
                    <a:pt x="710" y="708"/>
                    <a:pt x="710" y="708"/>
                    <a:pt x="710" y="708"/>
                  </a:cubicBezTo>
                  <a:lnTo>
                    <a:pt x="763" y="6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 name="Freeform 6"/>
            <p:cNvSpPr>
              <a:spLocks/>
            </p:cNvSpPr>
            <p:nvPr/>
          </p:nvSpPr>
          <p:spPr bwMode="auto">
            <a:xfrm>
              <a:off x="3833" y="1617"/>
              <a:ext cx="1147" cy="1675"/>
            </a:xfrm>
            <a:custGeom>
              <a:avLst/>
              <a:gdLst>
                <a:gd name="T0" fmla="*/ 0 w 763"/>
                <a:gd name="T1" fmla="*/ 682 h 1114"/>
                <a:gd name="T2" fmla="*/ 0 w 763"/>
                <a:gd name="T3" fmla="*/ 606 h 1114"/>
                <a:gd name="T4" fmla="*/ 68 w 763"/>
                <a:gd name="T5" fmla="*/ 641 h 1114"/>
                <a:gd name="T6" fmla="*/ 183 w 763"/>
                <a:gd name="T7" fmla="*/ 747 h 1114"/>
                <a:gd name="T8" fmla="*/ 164 w 763"/>
                <a:gd name="T9" fmla="*/ 630 h 1114"/>
                <a:gd name="T10" fmla="*/ 17 w 763"/>
                <a:gd name="T11" fmla="*/ 602 h 1114"/>
                <a:gd name="T12" fmla="*/ 0 w 763"/>
                <a:gd name="T13" fmla="*/ 597 h 1114"/>
                <a:gd name="T14" fmla="*/ 0 w 763"/>
                <a:gd name="T15" fmla="*/ 550 h 1114"/>
                <a:gd name="T16" fmla="*/ 70 w 763"/>
                <a:gd name="T17" fmla="*/ 573 h 1114"/>
                <a:gd name="T18" fmla="*/ 210 w 763"/>
                <a:gd name="T19" fmla="*/ 522 h 1114"/>
                <a:gd name="T20" fmla="*/ 111 w 763"/>
                <a:gd name="T21" fmla="*/ 512 h 1114"/>
                <a:gd name="T22" fmla="*/ 28 w 763"/>
                <a:gd name="T23" fmla="*/ 352 h 1114"/>
                <a:gd name="T24" fmla="*/ 58 w 763"/>
                <a:gd name="T25" fmla="*/ 234 h 1114"/>
                <a:gd name="T26" fmla="*/ 219 w 763"/>
                <a:gd name="T27" fmla="*/ 102 h 1114"/>
                <a:gd name="T28" fmla="*/ 647 w 763"/>
                <a:gd name="T29" fmla="*/ 901 h 1114"/>
                <a:gd name="T30" fmla="*/ 345 w 763"/>
                <a:gd name="T31" fmla="*/ 1111 h 1114"/>
                <a:gd name="T32" fmla="*/ 74 w 763"/>
                <a:gd name="T33" fmla="*/ 892 h 1114"/>
                <a:gd name="T34" fmla="*/ 121 w 763"/>
                <a:gd name="T35" fmla="*/ 759 h 1114"/>
                <a:gd name="T36" fmla="*/ 53 w 763"/>
                <a:gd name="T37" fmla="*/ 708 h 1114"/>
                <a:gd name="T38" fmla="*/ 0 w 763"/>
                <a:gd name="T39" fmla="*/ 68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1114">
                  <a:moveTo>
                    <a:pt x="0" y="682"/>
                  </a:moveTo>
                  <a:cubicBezTo>
                    <a:pt x="0" y="606"/>
                    <a:pt x="0" y="606"/>
                    <a:pt x="0" y="606"/>
                  </a:cubicBezTo>
                  <a:cubicBezTo>
                    <a:pt x="25" y="619"/>
                    <a:pt x="67" y="640"/>
                    <a:pt x="68" y="641"/>
                  </a:cubicBezTo>
                  <a:cubicBezTo>
                    <a:pt x="110" y="662"/>
                    <a:pt x="140" y="720"/>
                    <a:pt x="183" y="747"/>
                  </a:cubicBezTo>
                  <a:cubicBezTo>
                    <a:pt x="152" y="718"/>
                    <a:pt x="144" y="668"/>
                    <a:pt x="164" y="630"/>
                  </a:cubicBezTo>
                  <a:cubicBezTo>
                    <a:pt x="114" y="630"/>
                    <a:pt x="64" y="620"/>
                    <a:pt x="17" y="602"/>
                  </a:cubicBezTo>
                  <a:cubicBezTo>
                    <a:pt x="14" y="601"/>
                    <a:pt x="8" y="599"/>
                    <a:pt x="0" y="597"/>
                  </a:cubicBezTo>
                  <a:cubicBezTo>
                    <a:pt x="0" y="550"/>
                    <a:pt x="0" y="550"/>
                    <a:pt x="0" y="550"/>
                  </a:cubicBezTo>
                  <a:cubicBezTo>
                    <a:pt x="22" y="562"/>
                    <a:pt x="50" y="570"/>
                    <a:pt x="70" y="573"/>
                  </a:cubicBezTo>
                  <a:cubicBezTo>
                    <a:pt x="125" y="582"/>
                    <a:pt x="186" y="576"/>
                    <a:pt x="210" y="522"/>
                  </a:cubicBezTo>
                  <a:cubicBezTo>
                    <a:pt x="177" y="524"/>
                    <a:pt x="143" y="523"/>
                    <a:pt x="111" y="512"/>
                  </a:cubicBezTo>
                  <a:cubicBezTo>
                    <a:pt x="41" y="488"/>
                    <a:pt x="29" y="417"/>
                    <a:pt x="28" y="352"/>
                  </a:cubicBezTo>
                  <a:cubicBezTo>
                    <a:pt x="28" y="309"/>
                    <a:pt x="37" y="271"/>
                    <a:pt x="58" y="234"/>
                  </a:cubicBezTo>
                  <a:cubicBezTo>
                    <a:pt x="95" y="168"/>
                    <a:pt x="145" y="121"/>
                    <a:pt x="219" y="102"/>
                  </a:cubicBezTo>
                  <a:cubicBezTo>
                    <a:pt x="620" y="0"/>
                    <a:pt x="763" y="630"/>
                    <a:pt x="647" y="901"/>
                  </a:cubicBezTo>
                  <a:cubicBezTo>
                    <a:pt x="599" y="1015"/>
                    <a:pt x="469" y="1108"/>
                    <a:pt x="345" y="1111"/>
                  </a:cubicBezTo>
                  <a:cubicBezTo>
                    <a:pt x="215" y="1114"/>
                    <a:pt x="82" y="1031"/>
                    <a:pt x="74" y="892"/>
                  </a:cubicBezTo>
                  <a:cubicBezTo>
                    <a:pt x="71" y="845"/>
                    <a:pt x="103" y="801"/>
                    <a:pt x="121" y="759"/>
                  </a:cubicBezTo>
                  <a:cubicBezTo>
                    <a:pt x="53" y="708"/>
                    <a:pt x="53" y="708"/>
                    <a:pt x="53" y="708"/>
                  </a:cubicBezTo>
                  <a:lnTo>
                    <a:pt x="0" y="6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cxnSp>
        <p:nvCxnSpPr>
          <p:cNvPr id="16" name="Straight Arrow Connector 15"/>
          <p:cNvCxnSpPr/>
          <p:nvPr/>
        </p:nvCxnSpPr>
        <p:spPr>
          <a:xfrm>
            <a:off x="6058815" y="1644438"/>
            <a:ext cx="1497904" cy="0"/>
          </a:xfrm>
          <a:prstGeom prst="straightConnector1">
            <a:avLst/>
          </a:prstGeom>
          <a:ln w="57150">
            <a:solidFill>
              <a:schemeClr val="bg1">
                <a:alpha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39481" y="563636"/>
            <a:ext cx="4136573" cy="769441"/>
          </a:xfrm>
          <a:prstGeom prst="rect">
            <a:avLst/>
          </a:prstGeom>
          <a:noFill/>
        </p:spPr>
        <p:txBody>
          <a:bodyPr wrap="square" rtlCol="0">
            <a:spAutoFit/>
          </a:bodyPr>
          <a:lstStyle/>
          <a:p>
            <a:pPr algn="ctr"/>
            <a:r>
              <a:rPr lang="nl-BE" sz="4400" dirty="0">
                <a:solidFill>
                  <a:schemeClr val="bg1">
                    <a:alpha val="50000"/>
                  </a:schemeClr>
                </a:solidFill>
                <a:latin typeface="Arial" panose="020B0604020202020204" pitchFamily="34" charset="0"/>
                <a:cs typeface="Arial" panose="020B0604020202020204" pitchFamily="34" charset="0"/>
              </a:rPr>
              <a:t>6 cm</a:t>
            </a:r>
          </a:p>
        </p:txBody>
      </p:sp>
      <p:cxnSp>
        <p:nvCxnSpPr>
          <p:cNvPr id="20" name="Straight Arrow Connector 19"/>
          <p:cNvCxnSpPr/>
          <p:nvPr/>
        </p:nvCxnSpPr>
        <p:spPr>
          <a:xfrm flipV="1">
            <a:off x="427900" y="4808486"/>
            <a:ext cx="444908" cy="987530"/>
          </a:xfrm>
          <a:prstGeom prst="straightConnector1">
            <a:avLst/>
          </a:prstGeom>
          <a:ln w="57150">
            <a:solidFill>
              <a:srgbClr val="E6313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564879" y="4410975"/>
            <a:ext cx="1044235" cy="548163"/>
          </a:xfrm>
          <a:prstGeom prst="straightConnector1">
            <a:avLst/>
          </a:prstGeom>
          <a:ln w="57150">
            <a:solidFill>
              <a:srgbClr val="E6313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CF7EEA-BC73-A3E5-2A98-BC11550BD235}"/>
              </a:ext>
            </a:extLst>
          </p:cNvPr>
          <p:cNvSpPr txBox="1"/>
          <p:nvPr/>
        </p:nvSpPr>
        <p:spPr>
          <a:xfrm>
            <a:off x="4072663" y="4905852"/>
            <a:ext cx="4656666" cy="1200329"/>
          </a:xfrm>
          <a:prstGeom prst="rect">
            <a:avLst/>
          </a:prstGeom>
          <a:noFill/>
        </p:spPr>
        <p:txBody>
          <a:bodyPr wrap="square">
            <a:spAutoFit/>
          </a:bodyPr>
          <a:lstStyle/>
          <a:p>
            <a:r>
              <a:rPr lang="en-US" sz="1800" b="1" kern="1200" dirty="0">
                <a:solidFill>
                  <a:schemeClr val="bg1"/>
                </a:solidFill>
                <a:effectLst/>
                <a:latin typeface="+mn-lt"/>
                <a:ea typeface="+mn-ea"/>
                <a:cs typeface="+mn-cs"/>
              </a:rPr>
              <a:t>In adults a kidney is about 10 cm long, 6 cm broad and 4 cm thick—about the size of your fist. It weighs approximately 150-170 grams (5.2 – 5.9 Oz).</a:t>
            </a:r>
          </a:p>
        </p:txBody>
      </p:sp>
      <p:pic>
        <p:nvPicPr>
          <p:cNvPr id="2" name="Picture 1">
            <a:extLst>
              <a:ext uri="{FF2B5EF4-FFF2-40B4-BE49-F238E27FC236}">
                <a16:creationId xmlns:a16="http://schemas.microsoft.com/office/drawing/2014/main" id="{664FA5A5-E59D-3910-A6E0-1D7A7F3AED24}"/>
              </a:ext>
            </a:extLst>
          </p:cNvPr>
          <p:cNvPicPr>
            <a:picLocks noChangeAspect="1" noChangeArrowheads="1"/>
          </p:cNvPicPr>
          <p:nvPr/>
        </p:nvPicPr>
        <p:blipFill>
          <a:blip r:embed="rId4"/>
          <a:srcRect/>
          <a:stretch>
            <a:fillRect/>
          </a:stretch>
        </p:blipFill>
        <p:spPr bwMode="auto">
          <a:xfrm>
            <a:off x="7894899" y="0"/>
            <a:ext cx="1295933" cy="1219200"/>
          </a:xfrm>
          <a:prstGeom prst="rect">
            <a:avLst/>
          </a:prstGeom>
          <a:noFill/>
          <a:ln w="9525">
            <a:noFill/>
            <a:miter lim="800000"/>
            <a:headEnd/>
            <a:tailEnd/>
          </a:ln>
        </p:spPr>
      </p:pic>
    </p:spTree>
    <p:extLst>
      <p:ext uri="{BB962C8B-B14F-4D97-AF65-F5344CB8AC3E}">
        <p14:creationId xmlns:p14="http://schemas.microsoft.com/office/powerpoint/2010/main" val="119934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1653-2A78-92F4-CBFE-314030FF42D1}"/>
              </a:ext>
            </a:extLst>
          </p:cNvPr>
          <p:cNvSpPr>
            <a:spLocks noGrp="1"/>
          </p:cNvSpPr>
          <p:nvPr>
            <p:ph type="title"/>
          </p:nvPr>
        </p:nvSpPr>
        <p:spPr>
          <a:xfrm>
            <a:off x="628650" y="365127"/>
            <a:ext cx="7886700" cy="975402"/>
          </a:xfrm>
        </p:spPr>
        <p:txBody>
          <a:bodyPr/>
          <a:lstStyle/>
          <a:p>
            <a:r>
              <a:rPr lang="en-US" dirty="0">
                <a:solidFill>
                  <a:srgbClr val="FF0000"/>
                </a:solidFill>
              </a:rPr>
              <a:t>Chronic Kidney Disease : CKD</a:t>
            </a:r>
            <a:endParaRPr lang="en-IN" dirty="0">
              <a:solidFill>
                <a:srgbClr val="FF0000"/>
              </a:solidFill>
            </a:endParaRPr>
          </a:p>
        </p:txBody>
      </p:sp>
      <p:sp>
        <p:nvSpPr>
          <p:cNvPr id="3" name="Content Placeholder 2">
            <a:extLst>
              <a:ext uri="{FF2B5EF4-FFF2-40B4-BE49-F238E27FC236}">
                <a16:creationId xmlns:a16="http://schemas.microsoft.com/office/drawing/2014/main" id="{5115AA05-426B-C920-076F-61FEAE263244}"/>
              </a:ext>
            </a:extLst>
          </p:cNvPr>
          <p:cNvSpPr>
            <a:spLocks noGrp="1"/>
          </p:cNvSpPr>
          <p:nvPr>
            <p:ph idx="1"/>
          </p:nvPr>
        </p:nvSpPr>
        <p:spPr>
          <a:xfrm>
            <a:off x="628650" y="1109709"/>
            <a:ext cx="7886700" cy="5067254"/>
          </a:xfrm>
        </p:spPr>
        <p:txBody>
          <a:bodyPr>
            <a:noAutofit/>
          </a:bodyPr>
          <a:lstStyle/>
          <a:p>
            <a:r>
              <a:rPr lang="en-IN" sz="2400" kern="0" dirty="0">
                <a:solidFill>
                  <a:srgbClr val="4D4D4D"/>
                </a:solidFill>
                <a:effectLst/>
                <a:latin typeface="Times New Roman" panose="02020603050405020304" pitchFamily="18" charset="0"/>
                <a:ea typeface="Times New Roman" panose="02020603050405020304" pitchFamily="18" charset="0"/>
                <a:cs typeface="Times New Roman" panose="02020603050405020304" pitchFamily="18" charset="0"/>
              </a:rPr>
              <a:t>Kidney disease is one of the leading cause of death in many developed countries.</a:t>
            </a:r>
            <a:endParaRPr lang="en-IN" sz="2400" kern="0" dirty="0">
              <a:solidFill>
                <a:srgbClr val="4D4D4D"/>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kern="0" dirty="0">
                <a:solidFill>
                  <a:srgbClr val="4D4D4D"/>
                </a:solidFill>
                <a:effectLst/>
                <a:latin typeface="Times New Roman" panose="02020603050405020304" pitchFamily="18" charset="0"/>
                <a:ea typeface="Times New Roman" panose="02020603050405020304" pitchFamily="18" charset="0"/>
                <a:cs typeface="Times New Roman" panose="02020603050405020304" pitchFamily="18" charset="0"/>
              </a:rPr>
              <a:t> Kidney complication may worsen blood pressure,  anaemia, and even nerve damage,  electrolytes imbalance. </a:t>
            </a:r>
            <a:endParaRPr lang="en-IN" sz="2400" kern="0" dirty="0">
              <a:solidFill>
                <a:srgbClr val="4D4D4D"/>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kern="0" dirty="0">
                <a:solidFill>
                  <a:srgbClr val="4D4D4D"/>
                </a:solidFill>
                <a:effectLst/>
                <a:latin typeface="Times New Roman" panose="02020603050405020304" pitchFamily="18" charset="0"/>
                <a:ea typeface="Times New Roman" panose="02020603050405020304" pitchFamily="18" charset="0"/>
                <a:cs typeface="Times New Roman" panose="02020603050405020304" pitchFamily="18" charset="0"/>
              </a:rPr>
              <a:t>The key reason for CKD are diabetic and  high blood pressure,  high blood sugar can damage  renal blood vessels . nerves. </a:t>
            </a:r>
            <a:endParaRPr lang="en-IN" sz="2400" kern="0" dirty="0">
              <a:solidFill>
                <a:srgbClr val="4D4D4D"/>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kern="0" dirty="0">
                <a:solidFill>
                  <a:srgbClr val="4D4D4D"/>
                </a:solidFill>
                <a:effectLst/>
                <a:latin typeface="Times New Roman" panose="02020603050405020304" pitchFamily="18" charset="0"/>
                <a:ea typeface="Times New Roman" panose="02020603050405020304" pitchFamily="18" charset="0"/>
                <a:cs typeface="Times New Roman" panose="02020603050405020304" pitchFamily="18" charset="0"/>
              </a:rPr>
              <a:t> In addition, glomerulonephritis can cause kidney inflammation and results in damaging of kidney filtration units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kern="0" dirty="0">
                <a:solidFill>
                  <a:srgbClr val="4D4D4D"/>
                </a:solidFill>
                <a:effectLst/>
                <a:latin typeface="Times New Roman" panose="02020603050405020304" pitchFamily="18" charset="0"/>
                <a:ea typeface="Times New Roman" panose="02020603050405020304" pitchFamily="18" charset="0"/>
              </a:rPr>
              <a:t>The blood and urine test are generally done to find out kidney disease such as creatine level in blood  and protein in urine </a:t>
            </a:r>
            <a:endParaRPr lang="en-IN" sz="2400" dirty="0"/>
          </a:p>
        </p:txBody>
      </p:sp>
    </p:spTree>
    <p:extLst>
      <p:ext uri="{BB962C8B-B14F-4D97-AF65-F5344CB8AC3E}">
        <p14:creationId xmlns:p14="http://schemas.microsoft.com/office/powerpoint/2010/main" val="177100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7EC3-A266-681C-1A8C-A0B91CDC5524}"/>
              </a:ext>
            </a:extLst>
          </p:cNvPr>
          <p:cNvSpPr>
            <a:spLocks noGrp="1"/>
          </p:cNvSpPr>
          <p:nvPr>
            <p:ph type="title"/>
          </p:nvPr>
        </p:nvSpPr>
        <p:spPr>
          <a:xfrm>
            <a:off x="628650" y="365126"/>
            <a:ext cx="7886700" cy="407231"/>
          </a:xfrm>
        </p:spPr>
        <p:txBody>
          <a:bodyPr>
            <a:normAutofit fontScale="90000"/>
          </a:bodyPr>
          <a:lstStyle/>
          <a:p>
            <a:r>
              <a:rPr lang="en-US" dirty="0"/>
              <a:t>CKD Cont.</a:t>
            </a:r>
            <a:endParaRPr lang="en-IN" dirty="0"/>
          </a:p>
        </p:txBody>
      </p:sp>
      <p:sp>
        <p:nvSpPr>
          <p:cNvPr id="3" name="Content Placeholder 2">
            <a:extLst>
              <a:ext uri="{FF2B5EF4-FFF2-40B4-BE49-F238E27FC236}">
                <a16:creationId xmlns:a16="http://schemas.microsoft.com/office/drawing/2014/main" id="{B80D6280-B7B6-EF4B-A630-97E4EE8D01FE}"/>
              </a:ext>
            </a:extLst>
          </p:cNvPr>
          <p:cNvSpPr>
            <a:spLocks noGrp="1"/>
          </p:cNvSpPr>
          <p:nvPr>
            <p:ph idx="1"/>
          </p:nvPr>
        </p:nvSpPr>
        <p:spPr>
          <a:xfrm>
            <a:off x="628650" y="852256"/>
            <a:ext cx="7886700" cy="5324707"/>
          </a:xfrm>
        </p:spPr>
        <p:txBody>
          <a:bodyPr/>
          <a:lstStyle/>
          <a:p>
            <a:r>
              <a:rPr lang="en-US" dirty="0"/>
              <a:t> Diabetes  or high blood sugar can cause damage to nephrons ( filtration unit). </a:t>
            </a:r>
          </a:p>
          <a:p>
            <a:r>
              <a:rPr lang="en-US" dirty="0"/>
              <a:t>High blood sugar can increase osmotic pressure in the glomerulus and enhances rate of filtration in turn kidney excrete high amount of sugar in the urine</a:t>
            </a:r>
          </a:p>
          <a:p>
            <a:r>
              <a:rPr lang="en-US" dirty="0"/>
              <a:t>Similarly, blood pressure can narrow and harden blood vessels in kidney and also increase pressure in the glomerulus of nephron.</a:t>
            </a:r>
          </a:p>
          <a:p>
            <a:r>
              <a:rPr lang="en-US" dirty="0"/>
              <a:t>High blood pressure can damage nephrons and in turn leads to CKD gradually </a:t>
            </a:r>
            <a:endParaRPr lang="en-IN" dirty="0"/>
          </a:p>
        </p:txBody>
      </p:sp>
    </p:spTree>
    <p:extLst>
      <p:ext uri="{BB962C8B-B14F-4D97-AF65-F5344CB8AC3E}">
        <p14:creationId xmlns:p14="http://schemas.microsoft.com/office/powerpoint/2010/main" val="194013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000">
              <a:srgbClr val="000000"/>
            </a:gs>
            <a:gs pos="100000">
              <a:srgbClr val="434343"/>
            </a:gs>
          </a:gsLst>
          <a:lin ang="4800000" scaled="0"/>
        </a:gradFill>
        <a:effectLst/>
      </p:bgPr>
    </p:bg>
    <p:spTree>
      <p:nvGrpSpPr>
        <p:cNvPr id="1" name=""/>
        <p:cNvGrpSpPr/>
        <p:nvPr/>
      </p:nvGrpSpPr>
      <p:grpSpPr>
        <a:xfrm>
          <a:off x="0" y="0"/>
          <a:ext cx="0" cy="0"/>
          <a:chOff x="0" y="0"/>
          <a:chExt cx="0" cy="0"/>
        </a:xfrm>
      </p:grpSpPr>
      <p:sp>
        <p:nvSpPr>
          <p:cNvPr id="38" name="Rectangle 37"/>
          <p:cNvSpPr/>
          <p:nvPr/>
        </p:nvSpPr>
        <p:spPr>
          <a:xfrm>
            <a:off x="-24870" y="3402343"/>
            <a:ext cx="9144000" cy="2193796"/>
          </a:xfrm>
          <a:prstGeom prst="rect">
            <a:avLst/>
          </a:prstGeom>
          <a:solidFill>
            <a:srgbClr val="346C8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8" name="TextBox 277"/>
          <p:cNvSpPr txBox="1"/>
          <p:nvPr/>
        </p:nvSpPr>
        <p:spPr>
          <a:xfrm>
            <a:off x="327660" y="495300"/>
            <a:ext cx="8374380" cy="1754326"/>
          </a:xfrm>
          <a:prstGeom prst="rect">
            <a:avLst/>
          </a:prstGeom>
          <a:noFill/>
        </p:spPr>
        <p:txBody>
          <a:bodyPr wrap="square" rtlCol="0">
            <a:spAutoFit/>
          </a:bodyPr>
          <a:lstStyle/>
          <a:p>
            <a:pPr algn="ctr"/>
            <a:r>
              <a:rPr lang="nl-BE" sz="5400" dirty="0">
                <a:solidFill>
                  <a:srgbClr val="E63130"/>
                </a:solidFill>
                <a:latin typeface="Arial" panose="020B0604020202020204" pitchFamily="34" charset="0"/>
                <a:cs typeface="Arial" panose="020B0604020202020204" pitchFamily="34" charset="0"/>
              </a:rPr>
              <a:t>Blood and urine tests</a:t>
            </a:r>
            <a:br>
              <a:rPr lang="nl-BE" sz="5400" dirty="0">
                <a:solidFill>
                  <a:srgbClr val="E63130"/>
                </a:solidFill>
                <a:latin typeface="Arial" panose="020B0604020202020204" pitchFamily="34" charset="0"/>
                <a:cs typeface="Arial" panose="020B0604020202020204" pitchFamily="34" charset="0"/>
              </a:rPr>
            </a:br>
            <a:r>
              <a:rPr lang="nl-BE" sz="5400" dirty="0">
                <a:solidFill>
                  <a:schemeClr val="bg1">
                    <a:lumMod val="65000"/>
                  </a:schemeClr>
                </a:solidFill>
                <a:latin typeface="Arial" panose="020B0604020202020204" pitchFamily="34" charset="0"/>
                <a:cs typeface="Arial" panose="020B0604020202020204" pitchFamily="34" charset="0"/>
              </a:rPr>
              <a:t>are the only way to know</a:t>
            </a:r>
            <a:endParaRPr lang="nl-BE" sz="5400" dirty="0">
              <a:solidFill>
                <a:schemeClr val="bg1">
                  <a:alpha val="50000"/>
                </a:schemeClr>
              </a:solidFill>
              <a:latin typeface="Arial" panose="020B0604020202020204" pitchFamily="34" charset="0"/>
              <a:cs typeface="Arial" panose="020B0604020202020204" pitchFamily="34" charset="0"/>
            </a:endParaRPr>
          </a:p>
        </p:txBody>
      </p:sp>
      <p:sp>
        <p:nvSpPr>
          <p:cNvPr id="7" name="Freeform 6"/>
          <p:cNvSpPr/>
          <p:nvPr/>
        </p:nvSpPr>
        <p:spPr>
          <a:xfrm>
            <a:off x="2472700" y="3036866"/>
            <a:ext cx="646550" cy="987785"/>
          </a:xfrm>
          <a:custGeom>
            <a:avLst/>
            <a:gdLst>
              <a:gd name="connsiteX0" fmla="*/ 152400 w 685800"/>
              <a:gd name="connsiteY0" fmla="*/ 6350 h 1047750"/>
              <a:gd name="connsiteX1" fmla="*/ 450850 w 685800"/>
              <a:gd name="connsiteY1" fmla="*/ 6350 h 1047750"/>
              <a:gd name="connsiteX2" fmla="*/ 685800 w 685800"/>
              <a:gd name="connsiteY2" fmla="*/ 495300 h 1047750"/>
              <a:gd name="connsiteX3" fmla="*/ 69850 w 685800"/>
              <a:gd name="connsiteY3" fmla="*/ 1047750 h 1047750"/>
              <a:gd name="connsiteX4" fmla="*/ 0 w 685800"/>
              <a:gd name="connsiteY4" fmla="*/ 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047750">
                <a:moveTo>
                  <a:pt x="152400" y="6350"/>
                </a:moveTo>
                <a:lnTo>
                  <a:pt x="450850" y="6350"/>
                </a:lnTo>
                <a:lnTo>
                  <a:pt x="685800" y="495300"/>
                </a:lnTo>
                <a:lnTo>
                  <a:pt x="69850" y="1047750"/>
                </a:lnTo>
                <a:lnTo>
                  <a:pt x="0" y="0"/>
                </a:lnTo>
              </a:path>
            </a:pathLst>
          </a:custGeom>
          <a:solidFill>
            <a:srgbClr val="346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p:nvPr/>
        </p:nvSpPr>
        <p:spPr>
          <a:xfrm>
            <a:off x="1468698" y="2755900"/>
            <a:ext cx="1160393" cy="1382495"/>
          </a:xfrm>
          <a:prstGeom prst="rect">
            <a:avLst/>
          </a:prstGeom>
          <a:solidFill>
            <a:srgbClr val="346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6" name="Rectangle 255"/>
          <p:cNvSpPr/>
          <p:nvPr/>
        </p:nvSpPr>
        <p:spPr>
          <a:xfrm>
            <a:off x="1679301" y="3040724"/>
            <a:ext cx="1210352" cy="501663"/>
          </a:xfrm>
          <a:prstGeom prst="rect">
            <a:avLst/>
          </a:prstGeom>
          <a:solidFill>
            <a:srgbClr val="346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Freeform 5"/>
          <p:cNvSpPr>
            <a:spLocks/>
          </p:cNvSpPr>
          <p:nvPr/>
        </p:nvSpPr>
        <p:spPr bwMode="auto">
          <a:xfrm>
            <a:off x="2131493" y="3370359"/>
            <a:ext cx="22733" cy="4547"/>
          </a:xfrm>
          <a:custGeom>
            <a:avLst/>
            <a:gdLst>
              <a:gd name="T0" fmla="*/ 3 w 10"/>
              <a:gd name="T1" fmla="*/ 0 h 2"/>
              <a:gd name="T2" fmla="*/ 0 w 10"/>
              <a:gd name="T3" fmla="*/ 0 h 2"/>
              <a:gd name="T4" fmla="*/ 0 w 10"/>
              <a:gd name="T5" fmla="*/ 2 h 2"/>
              <a:gd name="T6" fmla="*/ 10 w 10"/>
              <a:gd name="T7" fmla="*/ 0 h 2"/>
              <a:gd name="T8" fmla="*/ 3 w 10"/>
              <a:gd name="T9" fmla="*/ 0 h 2"/>
            </a:gdLst>
            <a:ahLst/>
            <a:cxnLst>
              <a:cxn ang="0">
                <a:pos x="T0" y="T1"/>
              </a:cxn>
              <a:cxn ang="0">
                <a:pos x="T2" y="T3"/>
              </a:cxn>
              <a:cxn ang="0">
                <a:pos x="T4" y="T5"/>
              </a:cxn>
              <a:cxn ang="0">
                <a:pos x="T6" y="T7"/>
              </a:cxn>
              <a:cxn ang="0">
                <a:pos x="T8" y="T9"/>
              </a:cxn>
            </a:cxnLst>
            <a:rect l="0" t="0" r="r" b="b"/>
            <a:pathLst>
              <a:path w="10" h="2">
                <a:moveTo>
                  <a:pt x="3" y="0"/>
                </a:moveTo>
                <a:lnTo>
                  <a:pt x="0" y="0"/>
                </a:lnTo>
                <a:lnTo>
                  <a:pt x="0" y="2"/>
                </a:lnTo>
                <a:lnTo>
                  <a:pt x="10" y="0"/>
                </a:lnTo>
                <a:lnTo>
                  <a:pt x="3" y="0"/>
                </a:lnTo>
                <a:close/>
              </a:path>
            </a:pathLst>
          </a:custGeom>
          <a:solidFill>
            <a:srgbClr val="FCC5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6" name="Freeform 6"/>
          <p:cNvSpPr>
            <a:spLocks/>
          </p:cNvSpPr>
          <p:nvPr/>
        </p:nvSpPr>
        <p:spPr bwMode="auto">
          <a:xfrm>
            <a:off x="1554064" y="3370359"/>
            <a:ext cx="613804" cy="668364"/>
          </a:xfrm>
          <a:custGeom>
            <a:avLst/>
            <a:gdLst>
              <a:gd name="T0" fmla="*/ 228 w 270"/>
              <a:gd name="T1" fmla="*/ 19 h 294"/>
              <a:gd name="T2" fmla="*/ 209 w 270"/>
              <a:gd name="T3" fmla="*/ 19 h 294"/>
              <a:gd name="T4" fmla="*/ 209 w 270"/>
              <a:gd name="T5" fmla="*/ 19 h 294"/>
              <a:gd name="T6" fmla="*/ 114 w 270"/>
              <a:gd name="T7" fmla="*/ 19 h 294"/>
              <a:gd name="T8" fmla="*/ 95 w 270"/>
              <a:gd name="T9" fmla="*/ 19 h 294"/>
              <a:gd name="T10" fmla="*/ 95 w 270"/>
              <a:gd name="T11" fmla="*/ 0 h 294"/>
              <a:gd name="T12" fmla="*/ 95 w 270"/>
              <a:gd name="T13" fmla="*/ 0 h 294"/>
              <a:gd name="T14" fmla="*/ 0 w 270"/>
              <a:gd name="T15" fmla="*/ 0 h 294"/>
              <a:gd name="T16" fmla="*/ 0 w 270"/>
              <a:gd name="T17" fmla="*/ 0 h 294"/>
              <a:gd name="T18" fmla="*/ 0 w 270"/>
              <a:gd name="T19" fmla="*/ 180 h 294"/>
              <a:gd name="T20" fmla="*/ 43 w 270"/>
              <a:gd name="T21" fmla="*/ 294 h 294"/>
              <a:gd name="T22" fmla="*/ 43 w 270"/>
              <a:gd name="T23" fmla="*/ 294 h 294"/>
              <a:gd name="T24" fmla="*/ 76 w 270"/>
              <a:gd name="T25" fmla="*/ 152 h 294"/>
              <a:gd name="T26" fmla="*/ 78 w 270"/>
              <a:gd name="T27" fmla="*/ 144 h 294"/>
              <a:gd name="T28" fmla="*/ 85 w 270"/>
              <a:gd name="T29" fmla="*/ 140 h 294"/>
              <a:gd name="T30" fmla="*/ 263 w 270"/>
              <a:gd name="T31" fmla="*/ 23 h 294"/>
              <a:gd name="T32" fmla="*/ 266 w 270"/>
              <a:gd name="T33" fmla="*/ 21 h 294"/>
              <a:gd name="T34" fmla="*/ 270 w 270"/>
              <a:gd name="T35" fmla="*/ 19 h 294"/>
              <a:gd name="T36" fmla="*/ 270 w 270"/>
              <a:gd name="T37" fmla="*/ 19 h 294"/>
              <a:gd name="T38" fmla="*/ 228 w 270"/>
              <a:gd name="T39" fmla="*/ 19 h 294"/>
              <a:gd name="T40" fmla="*/ 228 w 270"/>
              <a:gd name="T41" fmla="*/ 1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 h="294">
                <a:moveTo>
                  <a:pt x="228" y="19"/>
                </a:moveTo>
                <a:lnTo>
                  <a:pt x="209" y="19"/>
                </a:lnTo>
                <a:lnTo>
                  <a:pt x="209" y="19"/>
                </a:lnTo>
                <a:lnTo>
                  <a:pt x="114" y="19"/>
                </a:lnTo>
                <a:lnTo>
                  <a:pt x="95" y="19"/>
                </a:lnTo>
                <a:lnTo>
                  <a:pt x="95" y="0"/>
                </a:lnTo>
                <a:lnTo>
                  <a:pt x="95" y="0"/>
                </a:lnTo>
                <a:lnTo>
                  <a:pt x="0" y="0"/>
                </a:lnTo>
                <a:lnTo>
                  <a:pt x="0" y="0"/>
                </a:lnTo>
                <a:lnTo>
                  <a:pt x="0" y="180"/>
                </a:lnTo>
                <a:lnTo>
                  <a:pt x="43" y="294"/>
                </a:lnTo>
                <a:lnTo>
                  <a:pt x="43" y="294"/>
                </a:lnTo>
                <a:lnTo>
                  <a:pt x="76" y="152"/>
                </a:lnTo>
                <a:lnTo>
                  <a:pt x="78" y="144"/>
                </a:lnTo>
                <a:lnTo>
                  <a:pt x="85" y="140"/>
                </a:lnTo>
                <a:lnTo>
                  <a:pt x="263" y="23"/>
                </a:lnTo>
                <a:lnTo>
                  <a:pt x="266" y="21"/>
                </a:lnTo>
                <a:lnTo>
                  <a:pt x="270" y="19"/>
                </a:lnTo>
                <a:lnTo>
                  <a:pt x="270" y="19"/>
                </a:lnTo>
                <a:lnTo>
                  <a:pt x="228" y="19"/>
                </a:lnTo>
                <a:lnTo>
                  <a:pt x="228" y="19"/>
                </a:lnTo>
                <a:close/>
              </a:path>
            </a:pathLst>
          </a:custGeom>
          <a:solidFill>
            <a:srgbClr val="E63130"/>
          </a:solidFill>
          <a:ln>
            <a:noFill/>
          </a:ln>
        </p:spPr>
        <p:txBody>
          <a:bodyPr vert="horz" wrap="square" lIns="91440" tIns="45720" rIns="91440" bIns="45720" numCol="1" anchor="t" anchorCtr="0" compatLnSpc="1">
            <a:prstTxWarp prst="textNoShape">
              <a:avLst/>
            </a:prstTxWarp>
          </a:bodyPr>
          <a:lstStyle/>
          <a:p>
            <a:endParaRPr lang="nl-BE"/>
          </a:p>
        </p:txBody>
      </p:sp>
      <p:sp>
        <p:nvSpPr>
          <p:cNvPr id="17" name="Freeform 7"/>
          <p:cNvSpPr>
            <a:spLocks/>
          </p:cNvSpPr>
          <p:nvPr/>
        </p:nvSpPr>
        <p:spPr bwMode="auto">
          <a:xfrm>
            <a:off x="1554064" y="2890684"/>
            <a:ext cx="215968" cy="436482"/>
          </a:xfrm>
          <a:custGeom>
            <a:avLst/>
            <a:gdLst>
              <a:gd name="T0" fmla="*/ 95 w 95"/>
              <a:gd name="T1" fmla="*/ 163 h 192"/>
              <a:gd name="T2" fmla="*/ 95 w 95"/>
              <a:gd name="T3" fmla="*/ 144 h 192"/>
              <a:gd name="T4" fmla="*/ 95 w 95"/>
              <a:gd name="T5" fmla="*/ 0 h 192"/>
              <a:gd name="T6" fmla="*/ 95 w 95"/>
              <a:gd name="T7" fmla="*/ 0 h 192"/>
              <a:gd name="T8" fmla="*/ 0 w 95"/>
              <a:gd name="T9" fmla="*/ 0 h 192"/>
              <a:gd name="T10" fmla="*/ 0 w 95"/>
              <a:gd name="T11" fmla="*/ 0 h 192"/>
              <a:gd name="T12" fmla="*/ 0 w 95"/>
              <a:gd name="T13" fmla="*/ 144 h 192"/>
              <a:gd name="T14" fmla="*/ 0 w 95"/>
              <a:gd name="T15" fmla="*/ 163 h 192"/>
              <a:gd name="T16" fmla="*/ 0 w 95"/>
              <a:gd name="T17" fmla="*/ 192 h 192"/>
              <a:gd name="T18" fmla="*/ 0 w 95"/>
              <a:gd name="T19" fmla="*/ 192 h 192"/>
              <a:gd name="T20" fmla="*/ 95 w 95"/>
              <a:gd name="T21" fmla="*/ 192 h 192"/>
              <a:gd name="T22" fmla="*/ 95 w 95"/>
              <a:gd name="T23" fmla="*/ 16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92">
                <a:moveTo>
                  <a:pt x="95" y="163"/>
                </a:moveTo>
                <a:lnTo>
                  <a:pt x="95" y="144"/>
                </a:lnTo>
                <a:lnTo>
                  <a:pt x="95" y="0"/>
                </a:lnTo>
                <a:lnTo>
                  <a:pt x="95" y="0"/>
                </a:lnTo>
                <a:lnTo>
                  <a:pt x="0" y="0"/>
                </a:lnTo>
                <a:lnTo>
                  <a:pt x="0" y="0"/>
                </a:lnTo>
                <a:lnTo>
                  <a:pt x="0" y="144"/>
                </a:lnTo>
                <a:lnTo>
                  <a:pt x="0" y="163"/>
                </a:lnTo>
                <a:lnTo>
                  <a:pt x="0" y="192"/>
                </a:lnTo>
                <a:lnTo>
                  <a:pt x="0" y="192"/>
                </a:lnTo>
                <a:lnTo>
                  <a:pt x="95" y="192"/>
                </a:lnTo>
                <a:lnTo>
                  <a:pt x="95" y="163"/>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8" name="Freeform 8"/>
          <p:cNvSpPr>
            <a:spLocks/>
          </p:cNvSpPr>
          <p:nvPr/>
        </p:nvSpPr>
        <p:spPr bwMode="auto">
          <a:xfrm>
            <a:off x="2331548" y="2890684"/>
            <a:ext cx="209148" cy="150041"/>
          </a:xfrm>
          <a:custGeom>
            <a:avLst/>
            <a:gdLst>
              <a:gd name="T0" fmla="*/ 92 w 92"/>
              <a:gd name="T1" fmla="*/ 66 h 66"/>
              <a:gd name="T2" fmla="*/ 92 w 92"/>
              <a:gd name="T3" fmla="*/ 0 h 66"/>
              <a:gd name="T4" fmla="*/ 92 w 92"/>
              <a:gd name="T5" fmla="*/ 0 h 66"/>
              <a:gd name="T6" fmla="*/ 0 w 92"/>
              <a:gd name="T7" fmla="*/ 0 h 66"/>
              <a:gd name="T8" fmla="*/ 0 w 92"/>
              <a:gd name="T9" fmla="*/ 66 h 66"/>
              <a:gd name="T10" fmla="*/ 92 w 92"/>
              <a:gd name="T11" fmla="*/ 66 h 66"/>
              <a:gd name="T12" fmla="*/ 92 w 92"/>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92" h="66">
                <a:moveTo>
                  <a:pt x="92" y="66"/>
                </a:moveTo>
                <a:lnTo>
                  <a:pt x="92" y="0"/>
                </a:lnTo>
                <a:lnTo>
                  <a:pt x="92" y="0"/>
                </a:lnTo>
                <a:lnTo>
                  <a:pt x="0" y="0"/>
                </a:lnTo>
                <a:lnTo>
                  <a:pt x="0" y="66"/>
                </a:lnTo>
                <a:lnTo>
                  <a:pt x="92" y="66"/>
                </a:lnTo>
                <a:lnTo>
                  <a:pt x="92" y="66"/>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9" name="Freeform 9"/>
          <p:cNvSpPr>
            <a:spLocks/>
          </p:cNvSpPr>
          <p:nvPr/>
        </p:nvSpPr>
        <p:spPr bwMode="auto">
          <a:xfrm>
            <a:off x="2072386" y="2890684"/>
            <a:ext cx="209148" cy="479676"/>
          </a:xfrm>
          <a:custGeom>
            <a:avLst/>
            <a:gdLst>
              <a:gd name="T0" fmla="*/ 92 w 92"/>
              <a:gd name="T1" fmla="*/ 196 h 211"/>
              <a:gd name="T2" fmla="*/ 80 w 92"/>
              <a:gd name="T3" fmla="*/ 163 h 211"/>
              <a:gd name="T4" fmla="*/ 73 w 92"/>
              <a:gd name="T5" fmla="*/ 144 h 211"/>
              <a:gd name="T6" fmla="*/ 54 w 92"/>
              <a:gd name="T7" fmla="*/ 92 h 211"/>
              <a:gd name="T8" fmla="*/ 45 w 92"/>
              <a:gd name="T9" fmla="*/ 66 h 211"/>
              <a:gd name="T10" fmla="*/ 71 w 92"/>
              <a:gd name="T11" fmla="*/ 66 h 211"/>
              <a:gd name="T12" fmla="*/ 92 w 92"/>
              <a:gd name="T13" fmla="*/ 66 h 211"/>
              <a:gd name="T14" fmla="*/ 92 w 92"/>
              <a:gd name="T15" fmla="*/ 66 h 211"/>
              <a:gd name="T16" fmla="*/ 92 w 92"/>
              <a:gd name="T17" fmla="*/ 0 h 211"/>
              <a:gd name="T18" fmla="*/ 92 w 92"/>
              <a:gd name="T19" fmla="*/ 0 h 211"/>
              <a:gd name="T20" fmla="*/ 0 w 92"/>
              <a:gd name="T21" fmla="*/ 0 h 211"/>
              <a:gd name="T22" fmla="*/ 0 w 92"/>
              <a:gd name="T23" fmla="*/ 144 h 211"/>
              <a:gd name="T24" fmla="*/ 0 w 92"/>
              <a:gd name="T25" fmla="*/ 163 h 211"/>
              <a:gd name="T26" fmla="*/ 0 w 92"/>
              <a:gd name="T27" fmla="*/ 211 h 211"/>
              <a:gd name="T28" fmla="*/ 92 w 92"/>
              <a:gd name="T29" fmla="*/ 211 h 211"/>
              <a:gd name="T30" fmla="*/ 92 w 92"/>
              <a:gd name="T31"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211">
                <a:moveTo>
                  <a:pt x="92" y="196"/>
                </a:moveTo>
                <a:lnTo>
                  <a:pt x="80" y="163"/>
                </a:lnTo>
                <a:lnTo>
                  <a:pt x="73" y="144"/>
                </a:lnTo>
                <a:lnTo>
                  <a:pt x="54" y="92"/>
                </a:lnTo>
                <a:lnTo>
                  <a:pt x="45" y="66"/>
                </a:lnTo>
                <a:lnTo>
                  <a:pt x="71" y="66"/>
                </a:lnTo>
                <a:lnTo>
                  <a:pt x="92" y="66"/>
                </a:lnTo>
                <a:lnTo>
                  <a:pt x="92" y="66"/>
                </a:lnTo>
                <a:lnTo>
                  <a:pt x="92" y="0"/>
                </a:lnTo>
                <a:lnTo>
                  <a:pt x="92" y="0"/>
                </a:lnTo>
                <a:lnTo>
                  <a:pt x="0" y="0"/>
                </a:lnTo>
                <a:lnTo>
                  <a:pt x="0" y="144"/>
                </a:lnTo>
                <a:lnTo>
                  <a:pt x="0" y="163"/>
                </a:lnTo>
                <a:lnTo>
                  <a:pt x="0" y="211"/>
                </a:lnTo>
                <a:lnTo>
                  <a:pt x="92" y="211"/>
                </a:lnTo>
                <a:lnTo>
                  <a:pt x="92" y="196"/>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0" name="Freeform 10"/>
          <p:cNvSpPr>
            <a:spLocks/>
          </p:cNvSpPr>
          <p:nvPr/>
        </p:nvSpPr>
        <p:spPr bwMode="auto">
          <a:xfrm>
            <a:off x="1813224" y="2890684"/>
            <a:ext cx="215968" cy="479676"/>
          </a:xfrm>
          <a:custGeom>
            <a:avLst/>
            <a:gdLst>
              <a:gd name="T0" fmla="*/ 95 w 95"/>
              <a:gd name="T1" fmla="*/ 163 h 211"/>
              <a:gd name="T2" fmla="*/ 95 w 95"/>
              <a:gd name="T3" fmla="*/ 144 h 211"/>
              <a:gd name="T4" fmla="*/ 95 w 95"/>
              <a:gd name="T5" fmla="*/ 0 h 211"/>
              <a:gd name="T6" fmla="*/ 0 w 95"/>
              <a:gd name="T7" fmla="*/ 0 h 211"/>
              <a:gd name="T8" fmla="*/ 0 w 95"/>
              <a:gd name="T9" fmla="*/ 144 h 211"/>
              <a:gd name="T10" fmla="*/ 0 w 95"/>
              <a:gd name="T11" fmla="*/ 163 h 211"/>
              <a:gd name="T12" fmla="*/ 0 w 95"/>
              <a:gd name="T13" fmla="*/ 211 h 211"/>
              <a:gd name="T14" fmla="*/ 95 w 95"/>
              <a:gd name="T15" fmla="*/ 211 h 211"/>
              <a:gd name="T16" fmla="*/ 95 w 95"/>
              <a:gd name="T17" fmla="*/ 16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11">
                <a:moveTo>
                  <a:pt x="95" y="163"/>
                </a:moveTo>
                <a:lnTo>
                  <a:pt x="95" y="144"/>
                </a:lnTo>
                <a:lnTo>
                  <a:pt x="95" y="0"/>
                </a:lnTo>
                <a:lnTo>
                  <a:pt x="0" y="0"/>
                </a:lnTo>
                <a:lnTo>
                  <a:pt x="0" y="144"/>
                </a:lnTo>
                <a:lnTo>
                  <a:pt x="0" y="163"/>
                </a:lnTo>
                <a:lnTo>
                  <a:pt x="0" y="211"/>
                </a:lnTo>
                <a:lnTo>
                  <a:pt x="95" y="211"/>
                </a:lnTo>
                <a:lnTo>
                  <a:pt x="95" y="163"/>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1" name="Freeform 11"/>
          <p:cNvSpPr>
            <a:spLocks/>
          </p:cNvSpPr>
          <p:nvPr/>
        </p:nvSpPr>
        <p:spPr bwMode="auto">
          <a:xfrm>
            <a:off x="1641482" y="3019873"/>
            <a:ext cx="1368554" cy="2566305"/>
          </a:xfrm>
          <a:custGeom>
            <a:avLst/>
            <a:gdLst>
              <a:gd name="T0" fmla="*/ 333 w 605"/>
              <a:gd name="T1" fmla="*/ 0 h 1169"/>
              <a:gd name="T2" fmla="*/ 311 w 605"/>
              <a:gd name="T3" fmla="*/ 0 h 1169"/>
              <a:gd name="T4" fmla="*/ 330 w 605"/>
              <a:gd name="T5" fmla="*/ 57 h 1169"/>
              <a:gd name="T6" fmla="*/ 330 w 605"/>
              <a:gd name="T7" fmla="*/ 57 h 1169"/>
              <a:gd name="T8" fmla="*/ 330 w 605"/>
              <a:gd name="T9" fmla="*/ 62 h 1169"/>
              <a:gd name="T10" fmla="*/ 337 w 605"/>
              <a:gd name="T11" fmla="*/ 81 h 1169"/>
              <a:gd name="T12" fmla="*/ 344 w 605"/>
              <a:gd name="T13" fmla="*/ 109 h 1169"/>
              <a:gd name="T14" fmla="*/ 344 w 605"/>
              <a:gd name="T15" fmla="*/ 109 h 1169"/>
              <a:gd name="T16" fmla="*/ 404 w 605"/>
              <a:gd name="T17" fmla="*/ 111 h 1169"/>
              <a:gd name="T18" fmla="*/ 413 w 605"/>
              <a:gd name="T19" fmla="*/ 133 h 1169"/>
              <a:gd name="T20" fmla="*/ 416 w 605"/>
              <a:gd name="T21" fmla="*/ 138 h 1169"/>
              <a:gd name="T22" fmla="*/ 276 w 605"/>
              <a:gd name="T23" fmla="*/ 161 h 1169"/>
              <a:gd name="T24" fmla="*/ 91 w 605"/>
              <a:gd name="T25" fmla="*/ 268 h 1169"/>
              <a:gd name="T26" fmla="*/ 41 w 605"/>
              <a:gd name="T27" fmla="*/ 439 h 1169"/>
              <a:gd name="T28" fmla="*/ 0 w 605"/>
              <a:gd name="T29" fmla="*/ 1153 h 1169"/>
              <a:gd name="T30" fmla="*/ 309 w 605"/>
              <a:gd name="T31" fmla="*/ 1169 h 1169"/>
              <a:gd name="T32" fmla="*/ 349 w 605"/>
              <a:gd name="T33" fmla="*/ 455 h 1169"/>
              <a:gd name="T34" fmla="*/ 385 w 605"/>
              <a:gd name="T35" fmla="*/ 368 h 1169"/>
              <a:gd name="T36" fmla="*/ 420 w 605"/>
              <a:gd name="T37" fmla="*/ 334 h 1169"/>
              <a:gd name="T38" fmla="*/ 492 w 605"/>
              <a:gd name="T39" fmla="*/ 268 h 1169"/>
              <a:gd name="T40" fmla="*/ 605 w 605"/>
              <a:gd name="T41" fmla="*/ 161 h 1169"/>
              <a:gd name="T42" fmla="*/ 565 w 605"/>
              <a:gd name="T43" fmla="*/ 59 h 1169"/>
              <a:gd name="T44" fmla="*/ 546 w 605"/>
              <a:gd name="T45" fmla="*/ 12 h 1169"/>
              <a:gd name="T46" fmla="*/ 546 w 605"/>
              <a:gd name="T47" fmla="*/ 12 h 1169"/>
              <a:gd name="T48" fmla="*/ 465 w 605"/>
              <a:gd name="T49" fmla="*/ 7 h 1169"/>
              <a:gd name="T50" fmla="*/ 446 w 605"/>
              <a:gd name="T51" fmla="*/ 7 h 1169"/>
              <a:gd name="T52" fmla="*/ 446 w 605"/>
              <a:gd name="T53" fmla="*/ 7 h 1169"/>
              <a:gd name="T54" fmla="*/ 352 w 605"/>
              <a:gd name="T55" fmla="*/ 2 h 1169"/>
              <a:gd name="T56" fmla="*/ 352 w 605"/>
              <a:gd name="T57" fmla="*/ 2 h 1169"/>
              <a:gd name="T58" fmla="*/ 352 w 605"/>
              <a:gd name="T59" fmla="*/ 2 h 1169"/>
              <a:gd name="T60" fmla="*/ 333 w 605"/>
              <a:gd name="T61" fmla="*/ 0 h 1169"/>
              <a:gd name="T62" fmla="*/ 333 w 605"/>
              <a:gd name="T63" fmla="*/ 0 h 1169"/>
              <a:gd name="T64" fmla="*/ 333 w 605"/>
              <a:gd name="T65" fmla="*/ 0 h 1169"/>
              <a:gd name="connsiteX0" fmla="*/ 5460 w 9956"/>
              <a:gd name="connsiteY0" fmla="*/ 0 h 11331"/>
              <a:gd name="connsiteX1" fmla="*/ 5096 w 9956"/>
              <a:gd name="connsiteY1" fmla="*/ 0 h 11331"/>
              <a:gd name="connsiteX2" fmla="*/ 5411 w 9956"/>
              <a:gd name="connsiteY2" fmla="*/ 488 h 11331"/>
              <a:gd name="connsiteX3" fmla="*/ 5411 w 9956"/>
              <a:gd name="connsiteY3" fmla="*/ 488 h 11331"/>
              <a:gd name="connsiteX4" fmla="*/ 5411 w 9956"/>
              <a:gd name="connsiteY4" fmla="*/ 530 h 11331"/>
              <a:gd name="connsiteX5" fmla="*/ 5526 w 9956"/>
              <a:gd name="connsiteY5" fmla="*/ 693 h 11331"/>
              <a:gd name="connsiteX6" fmla="*/ 5642 w 9956"/>
              <a:gd name="connsiteY6" fmla="*/ 932 h 11331"/>
              <a:gd name="connsiteX7" fmla="*/ 5642 w 9956"/>
              <a:gd name="connsiteY7" fmla="*/ 932 h 11331"/>
              <a:gd name="connsiteX8" fmla="*/ 6634 w 9956"/>
              <a:gd name="connsiteY8" fmla="*/ 950 h 11331"/>
              <a:gd name="connsiteX9" fmla="*/ 6782 w 9956"/>
              <a:gd name="connsiteY9" fmla="*/ 1138 h 11331"/>
              <a:gd name="connsiteX10" fmla="*/ 6832 w 9956"/>
              <a:gd name="connsiteY10" fmla="*/ 1180 h 11331"/>
              <a:gd name="connsiteX11" fmla="*/ 4518 w 9956"/>
              <a:gd name="connsiteY11" fmla="*/ 1377 h 11331"/>
              <a:gd name="connsiteX12" fmla="*/ 1460 w 9956"/>
              <a:gd name="connsiteY12" fmla="*/ 2293 h 11331"/>
              <a:gd name="connsiteX13" fmla="*/ 634 w 9956"/>
              <a:gd name="connsiteY13" fmla="*/ 3755 h 11331"/>
              <a:gd name="connsiteX14" fmla="*/ 0 w 9956"/>
              <a:gd name="connsiteY14" fmla="*/ 11331 h 11331"/>
              <a:gd name="connsiteX15" fmla="*/ 5063 w 9956"/>
              <a:gd name="connsiteY15" fmla="*/ 10000 h 11331"/>
              <a:gd name="connsiteX16" fmla="*/ 5725 w 9956"/>
              <a:gd name="connsiteY16" fmla="*/ 3892 h 11331"/>
              <a:gd name="connsiteX17" fmla="*/ 6320 w 9956"/>
              <a:gd name="connsiteY17" fmla="*/ 3148 h 11331"/>
              <a:gd name="connsiteX18" fmla="*/ 6898 w 9956"/>
              <a:gd name="connsiteY18" fmla="*/ 2857 h 11331"/>
              <a:gd name="connsiteX19" fmla="*/ 8088 w 9956"/>
              <a:gd name="connsiteY19" fmla="*/ 2293 h 11331"/>
              <a:gd name="connsiteX20" fmla="*/ 9956 w 9956"/>
              <a:gd name="connsiteY20" fmla="*/ 1377 h 11331"/>
              <a:gd name="connsiteX21" fmla="*/ 9295 w 9956"/>
              <a:gd name="connsiteY21" fmla="*/ 505 h 11331"/>
              <a:gd name="connsiteX22" fmla="*/ 8981 w 9956"/>
              <a:gd name="connsiteY22" fmla="*/ 103 h 11331"/>
              <a:gd name="connsiteX23" fmla="*/ 8981 w 9956"/>
              <a:gd name="connsiteY23" fmla="*/ 103 h 11331"/>
              <a:gd name="connsiteX24" fmla="*/ 7642 w 9956"/>
              <a:gd name="connsiteY24" fmla="*/ 60 h 11331"/>
              <a:gd name="connsiteX25" fmla="*/ 7328 w 9956"/>
              <a:gd name="connsiteY25" fmla="*/ 60 h 11331"/>
              <a:gd name="connsiteX26" fmla="*/ 7328 w 9956"/>
              <a:gd name="connsiteY26" fmla="*/ 60 h 11331"/>
              <a:gd name="connsiteX27" fmla="*/ 5774 w 9956"/>
              <a:gd name="connsiteY27" fmla="*/ 17 h 11331"/>
              <a:gd name="connsiteX28" fmla="*/ 5774 w 9956"/>
              <a:gd name="connsiteY28" fmla="*/ 17 h 11331"/>
              <a:gd name="connsiteX29" fmla="*/ 5774 w 9956"/>
              <a:gd name="connsiteY29" fmla="*/ 17 h 11331"/>
              <a:gd name="connsiteX30" fmla="*/ 5460 w 9956"/>
              <a:gd name="connsiteY30" fmla="*/ 0 h 11331"/>
              <a:gd name="connsiteX31" fmla="*/ 5460 w 9956"/>
              <a:gd name="connsiteY31" fmla="*/ 0 h 11331"/>
              <a:gd name="connsiteX32" fmla="*/ 5460 w 9956"/>
              <a:gd name="connsiteY32" fmla="*/ 0 h 11331"/>
              <a:gd name="connsiteX0" fmla="*/ 5484 w 10000"/>
              <a:gd name="connsiteY0" fmla="*/ 0 h 10001"/>
              <a:gd name="connsiteX1" fmla="*/ 5119 w 10000"/>
              <a:gd name="connsiteY1" fmla="*/ 0 h 10001"/>
              <a:gd name="connsiteX2" fmla="*/ 5435 w 10000"/>
              <a:gd name="connsiteY2" fmla="*/ 431 h 10001"/>
              <a:gd name="connsiteX3" fmla="*/ 5435 w 10000"/>
              <a:gd name="connsiteY3" fmla="*/ 431 h 10001"/>
              <a:gd name="connsiteX4" fmla="*/ 5435 w 10000"/>
              <a:gd name="connsiteY4" fmla="*/ 468 h 10001"/>
              <a:gd name="connsiteX5" fmla="*/ 5550 w 10000"/>
              <a:gd name="connsiteY5" fmla="*/ 612 h 10001"/>
              <a:gd name="connsiteX6" fmla="*/ 5667 w 10000"/>
              <a:gd name="connsiteY6" fmla="*/ 823 h 10001"/>
              <a:gd name="connsiteX7" fmla="*/ 5667 w 10000"/>
              <a:gd name="connsiteY7" fmla="*/ 823 h 10001"/>
              <a:gd name="connsiteX8" fmla="*/ 6663 w 10000"/>
              <a:gd name="connsiteY8" fmla="*/ 838 h 10001"/>
              <a:gd name="connsiteX9" fmla="*/ 6812 w 10000"/>
              <a:gd name="connsiteY9" fmla="*/ 1004 h 10001"/>
              <a:gd name="connsiteX10" fmla="*/ 6862 w 10000"/>
              <a:gd name="connsiteY10" fmla="*/ 1041 h 10001"/>
              <a:gd name="connsiteX11" fmla="*/ 4538 w 10000"/>
              <a:gd name="connsiteY11" fmla="*/ 1215 h 10001"/>
              <a:gd name="connsiteX12" fmla="*/ 1466 w 10000"/>
              <a:gd name="connsiteY12" fmla="*/ 2024 h 10001"/>
              <a:gd name="connsiteX13" fmla="*/ 637 w 10000"/>
              <a:gd name="connsiteY13" fmla="*/ 3314 h 10001"/>
              <a:gd name="connsiteX14" fmla="*/ 0 w 10000"/>
              <a:gd name="connsiteY14" fmla="*/ 10000 h 10001"/>
              <a:gd name="connsiteX15" fmla="*/ 5524 w 10000"/>
              <a:gd name="connsiteY15" fmla="*/ 10001 h 10001"/>
              <a:gd name="connsiteX16" fmla="*/ 5750 w 10000"/>
              <a:gd name="connsiteY16" fmla="*/ 3435 h 10001"/>
              <a:gd name="connsiteX17" fmla="*/ 6348 w 10000"/>
              <a:gd name="connsiteY17" fmla="*/ 2778 h 10001"/>
              <a:gd name="connsiteX18" fmla="*/ 6928 w 10000"/>
              <a:gd name="connsiteY18" fmla="*/ 2521 h 10001"/>
              <a:gd name="connsiteX19" fmla="*/ 8124 w 10000"/>
              <a:gd name="connsiteY19" fmla="*/ 2024 h 10001"/>
              <a:gd name="connsiteX20" fmla="*/ 10000 w 10000"/>
              <a:gd name="connsiteY20" fmla="*/ 1215 h 10001"/>
              <a:gd name="connsiteX21" fmla="*/ 9336 w 10000"/>
              <a:gd name="connsiteY21" fmla="*/ 446 h 10001"/>
              <a:gd name="connsiteX22" fmla="*/ 9021 w 10000"/>
              <a:gd name="connsiteY22" fmla="*/ 91 h 10001"/>
              <a:gd name="connsiteX23" fmla="*/ 9021 w 10000"/>
              <a:gd name="connsiteY23" fmla="*/ 91 h 10001"/>
              <a:gd name="connsiteX24" fmla="*/ 7676 w 10000"/>
              <a:gd name="connsiteY24" fmla="*/ 53 h 10001"/>
              <a:gd name="connsiteX25" fmla="*/ 7360 w 10000"/>
              <a:gd name="connsiteY25" fmla="*/ 53 h 10001"/>
              <a:gd name="connsiteX26" fmla="*/ 7360 w 10000"/>
              <a:gd name="connsiteY26" fmla="*/ 53 h 10001"/>
              <a:gd name="connsiteX27" fmla="*/ 5800 w 10000"/>
              <a:gd name="connsiteY27" fmla="*/ 15 h 10001"/>
              <a:gd name="connsiteX28" fmla="*/ 5800 w 10000"/>
              <a:gd name="connsiteY28" fmla="*/ 15 h 10001"/>
              <a:gd name="connsiteX29" fmla="*/ 5800 w 10000"/>
              <a:gd name="connsiteY29" fmla="*/ 15 h 10001"/>
              <a:gd name="connsiteX30" fmla="*/ 5484 w 10000"/>
              <a:gd name="connsiteY30" fmla="*/ 0 h 10001"/>
              <a:gd name="connsiteX31" fmla="*/ 5484 w 10000"/>
              <a:gd name="connsiteY31" fmla="*/ 0 h 10001"/>
              <a:gd name="connsiteX32" fmla="*/ 5484 w 10000"/>
              <a:gd name="connsiteY32" fmla="*/ 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00" h="10001">
                <a:moveTo>
                  <a:pt x="5484" y="0"/>
                </a:moveTo>
                <a:lnTo>
                  <a:pt x="5119" y="0"/>
                </a:lnTo>
                <a:lnTo>
                  <a:pt x="5435" y="431"/>
                </a:lnTo>
                <a:lnTo>
                  <a:pt x="5435" y="431"/>
                </a:lnTo>
                <a:lnTo>
                  <a:pt x="5435" y="468"/>
                </a:lnTo>
                <a:cubicBezTo>
                  <a:pt x="5473" y="516"/>
                  <a:pt x="5512" y="564"/>
                  <a:pt x="5550" y="612"/>
                </a:cubicBezTo>
                <a:lnTo>
                  <a:pt x="5667" y="823"/>
                </a:lnTo>
                <a:lnTo>
                  <a:pt x="5667" y="823"/>
                </a:lnTo>
                <a:lnTo>
                  <a:pt x="6663" y="838"/>
                </a:lnTo>
                <a:lnTo>
                  <a:pt x="6812" y="1004"/>
                </a:lnTo>
                <a:cubicBezTo>
                  <a:pt x="6829" y="1017"/>
                  <a:pt x="6845" y="1029"/>
                  <a:pt x="6862" y="1041"/>
                </a:cubicBezTo>
                <a:lnTo>
                  <a:pt x="4538" y="1215"/>
                </a:lnTo>
                <a:lnTo>
                  <a:pt x="1466" y="2024"/>
                </a:lnTo>
                <a:lnTo>
                  <a:pt x="637" y="3314"/>
                </a:lnTo>
                <a:cubicBezTo>
                  <a:pt x="425" y="5542"/>
                  <a:pt x="212" y="7772"/>
                  <a:pt x="0" y="10000"/>
                </a:cubicBezTo>
                <a:lnTo>
                  <a:pt x="5524" y="10001"/>
                </a:lnTo>
                <a:cubicBezTo>
                  <a:pt x="5746" y="8205"/>
                  <a:pt x="5528" y="5232"/>
                  <a:pt x="5750" y="3435"/>
                </a:cubicBezTo>
                <a:lnTo>
                  <a:pt x="6348" y="2778"/>
                </a:lnTo>
                <a:lnTo>
                  <a:pt x="6928" y="2521"/>
                </a:lnTo>
                <a:lnTo>
                  <a:pt x="8124" y="2024"/>
                </a:lnTo>
                <a:lnTo>
                  <a:pt x="10000" y="1215"/>
                </a:lnTo>
                <a:lnTo>
                  <a:pt x="9336" y="446"/>
                </a:lnTo>
                <a:lnTo>
                  <a:pt x="9021" y="91"/>
                </a:lnTo>
                <a:lnTo>
                  <a:pt x="9021" y="91"/>
                </a:lnTo>
                <a:lnTo>
                  <a:pt x="7676" y="53"/>
                </a:lnTo>
                <a:lnTo>
                  <a:pt x="7360" y="53"/>
                </a:lnTo>
                <a:lnTo>
                  <a:pt x="7360" y="53"/>
                </a:lnTo>
                <a:lnTo>
                  <a:pt x="5800" y="15"/>
                </a:lnTo>
                <a:lnTo>
                  <a:pt x="5800" y="15"/>
                </a:lnTo>
                <a:lnTo>
                  <a:pt x="5800" y="15"/>
                </a:lnTo>
                <a:lnTo>
                  <a:pt x="5484" y="0"/>
                </a:lnTo>
                <a:lnTo>
                  <a:pt x="5484" y="0"/>
                </a:lnTo>
                <a:lnTo>
                  <a:pt x="5484" y="0"/>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nvGrpSpPr>
          <p:cNvPr id="9" name="Group 4"/>
          <p:cNvGrpSpPr>
            <a:grpSpLocks noChangeAspect="1"/>
          </p:cNvGrpSpPr>
          <p:nvPr/>
        </p:nvGrpSpPr>
        <p:grpSpPr bwMode="auto">
          <a:xfrm>
            <a:off x="4692650" y="3368676"/>
            <a:ext cx="4451350" cy="2541588"/>
            <a:chOff x="2956" y="2122"/>
            <a:chExt cx="2804" cy="1601"/>
          </a:xfrm>
        </p:grpSpPr>
        <p:sp>
          <p:nvSpPr>
            <p:cNvPr id="10" name="AutoShape 3"/>
            <p:cNvSpPr>
              <a:spLocks noChangeAspect="1" noChangeArrowheads="1" noTextEdit="1"/>
            </p:cNvSpPr>
            <p:nvPr/>
          </p:nvSpPr>
          <p:spPr bwMode="auto">
            <a:xfrm>
              <a:off x="2970" y="2123"/>
              <a:ext cx="2790" cy="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 name="Freeform 5"/>
            <p:cNvSpPr>
              <a:spLocks/>
            </p:cNvSpPr>
            <p:nvPr/>
          </p:nvSpPr>
          <p:spPr bwMode="auto">
            <a:xfrm>
              <a:off x="5152" y="2447"/>
              <a:ext cx="353" cy="785"/>
            </a:xfrm>
            <a:custGeom>
              <a:avLst/>
              <a:gdLst>
                <a:gd name="T0" fmla="*/ 76 w 273"/>
                <a:gd name="T1" fmla="*/ 602 h 608"/>
                <a:gd name="T2" fmla="*/ 119 w 273"/>
                <a:gd name="T3" fmla="*/ 561 h 608"/>
                <a:gd name="T4" fmla="*/ 261 w 273"/>
                <a:gd name="T5" fmla="*/ 47 h 608"/>
                <a:gd name="T6" fmla="*/ 248 w 273"/>
                <a:gd name="T7" fmla="*/ 0 h 608"/>
                <a:gd name="T8" fmla="*/ 10 w 273"/>
                <a:gd name="T9" fmla="*/ 379 h 608"/>
                <a:gd name="T10" fmla="*/ 31 w 273"/>
                <a:gd name="T11" fmla="*/ 555 h 608"/>
                <a:gd name="T12" fmla="*/ 76 w 273"/>
                <a:gd name="T13" fmla="*/ 602 h 608"/>
              </a:gdLst>
              <a:ahLst/>
              <a:cxnLst>
                <a:cxn ang="0">
                  <a:pos x="T0" y="T1"/>
                </a:cxn>
                <a:cxn ang="0">
                  <a:pos x="T2" y="T3"/>
                </a:cxn>
                <a:cxn ang="0">
                  <a:pos x="T4" y="T5"/>
                </a:cxn>
                <a:cxn ang="0">
                  <a:pos x="T6" y="T7"/>
                </a:cxn>
                <a:cxn ang="0">
                  <a:pos x="T8" y="T9"/>
                </a:cxn>
                <a:cxn ang="0">
                  <a:pos x="T10" y="T11"/>
                </a:cxn>
                <a:cxn ang="0">
                  <a:pos x="T12" y="T13"/>
                </a:cxn>
              </a:cxnLst>
              <a:rect l="0" t="0" r="r" b="b"/>
              <a:pathLst>
                <a:path w="273" h="608">
                  <a:moveTo>
                    <a:pt x="76" y="602"/>
                  </a:moveTo>
                  <a:cubicBezTo>
                    <a:pt x="76" y="602"/>
                    <a:pt x="99" y="608"/>
                    <a:pt x="119" y="561"/>
                  </a:cubicBezTo>
                  <a:cubicBezTo>
                    <a:pt x="173" y="437"/>
                    <a:pt x="227" y="178"/>
                    <a:pt x="261" y="47"/>
                  </a:cubicBezTo>
                  <a:cubicBezTo>
                    <a:pt x="273" y="0"/>
                    <a:pt x="248" y="0"/>
                    <a:pt x="248" y="0"/>
                  </a:cubicBezTo>
                  <a:cubicBezTo>
                    <a:pt x="248" y="0"/>
                    <a:pt x="35" y="270"/>
                    <a:pt x="10" y="379"/>
                  </a:cubicBezTo>
                  <a:cubicBezTo>
                    <a:pt x="0" y="422"/>
                    <a:pt x="31" y="555"/>
                    <a:pt x="31" y="555"/>
                  </a:cubicBezTo>
                  <a:cubicBezTo>
                    <a:pt x="76" y="602"/>
                    <a:pt x="76" y="602"/>
                    <a:pt x="76" y="602"/>
                  </a:cubicBezTo>
                </a:path>
              </a:pathLst>
            </a:custGeom>
            <a:solidFill>
              <a:srgbClr val="BCA9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 name="Freeform 6"/>
            <p:cNvSpPr>
              <a:spLocks/>
            </p:cNvSpPr>
            <p:nvPr/>
          </p:nvSpPr>
          <p:spPr bwMode="auto">
            <a:xfrm>
              <a:off x="5189" y="2469"/>
              <a:ext cx="567" cy="717"/>
            </a:xfrm>
            <a:custGeom>
              <a:avLst/>
              <a:gdLst>
                <a:gd name="T0" fmla="*/ 440 w 440"/>
                <a:gd name="T1" fmla="*/ 0 h 555"/>
                <a:gd name="T2" fmla="*/ 339 w 440"/>
                <a:gd name="T3" fmla="*/ 0 h 555"/>
                <a:gd name="T4" fmla="*/ 180 w 440"/>
                <a:gd name="T5" fmla="*/ 0 h 555"/>
                <a:gd name="T6" fmla="*/ 0 w 440"/>
                <a:gd name="T7" fmla="*/ 460 h 555"/>
                <a:gd name="T8" fmla="*/ 440 w 440"/>
                <a:gd name="T9" fmla="*/ 555 h 555"/>
                <a:gd name="T10" fmla="*/ 440 w 440"/>
                <a:gd name="T11" fmla="*/ 0 h 555"/>
              </a:gdLst>
              <a:ahLst/>
              <a:cxnLst>
                <a:cxn ang="0">
                  <a:pos x="T0" y="T1"/>
                </a:cxn>
                <a:cxn ang="0">
                  <a:pos x="T2" y="T3"/>
                </a:cxn>
                <a:cxn ang="0">
                  <a:pos x="T4" y="T5"/>
                </a:cxn>
                <a:cxn ang="0">
                  <a:pos x="T6" y="T7"/>
                </a:cxn>
                <a:cxn ang="0">
                  <a:pos x="T8" y="T9"/>
                </a:cxn>
                <a:cxn ang="0">
                  <a:pos x="T10" y="T11"/>
                </a:cxn>
              </a:cxnLst>
              <a:rect l="0" t="0" r="r" b="b"/>
              <a:pathLst>
                <a:path w="440" h="555">
                  <a:moveTo>
                    <a:pt x="440" y="0"/>
                  </a:moveTo>
                  <a:cubicBezTo>
                    <a:pt x="440" y="0"/>
                    <a:pt x="394" y="0"/>
                    <a:pt x="339" y="0"/>
                  </a:cubicBezTo>
                  <a:cubicBezTo>
                    <a:pt x="299" y="0"/>
                    <a:pt x="180" y="0"/>
                    <a:pt x="180" y="0"/>
                  </a:cubicBezTo>
                  <a:cubicBezTo>
                    <a:pt x="0" y="460"/>
                    <a:pt x="0" y="460"/>
                    <a:pt x="0" y="460"/>
                  </a:cubicBezTo>
                  <a:cubicBezTo>
                    <a:pt x="440" y="555"/>
                    <a:pt x="440" y="555"/>
                    <a:pt x="440" y="555"/>
                  </a:cubicBezTo>
                  <a:cubicBezTo>
                    <a:pt x="440" y="0"/>
                    <a:pt x="440" y="0"/>
                    <a:pt x="440" y="0"/>
                  </a:cubicBezTo>
                </a:path>
              </a:pathLst>
            </a:custGeom>
            <a:solidFill>
              <a:srgbClr val="FFA96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 name="Freeform 7"/>
            <p:cNvSpPr>
              <a:spLocks/>
            </p:cNvSpPr>
            <p:nvPr/>
          </p:nvSpPr>
          <p:spPr bwMode="auto">
            <a:xfrm>
              <a:off x="5756" y="3058"/>
              <a:ext cx="4" cy="128"/>
            </a:xfrm>
            <a:custGeom>
              <a:avLst/>
              <a:gdLst>
                <a:gd name="T0" fmla="*/ 0 w 3"/>
                <a:gd name="T1" fmla="*/ 0 h 99"/>
                <a:gd name="T2" fmla="*/ 0 w 3"/>
                <a:gd name="T3" fmla="*/ 98 h 99"/>
                <a:gd name="T4" fmla="*/ 3 w 3"/>
                <a:gd name="T5" fmla="*/ 99 h 99"/>
                <a:gd name="T6" fmla="*/ 3 w 3"/>
                <a:gd name="T7" fmla="*/ 0 h 99"/>
                <a:gd name="T8" fmla="*/ 0 w 3"/>
                <a:gd name="T9" fmla="*/ 0 h 99"/>
              </a:gdLst>
              <a:ahLst/>
              <a:cxnLst>
                <a:cxn ang="0">
                  <a:pos x="T0" y="T1"/>
                </a:cxn>
                <a:cxn ang="0">
                  <a:pos x="T2" y="T3"/>
                </a:cxn>
                <a:cxn ang="0">
                  <a:pos x="T4" y="T5"/>
                </a:cxn>
                <a:cxn ang="0">
                  <a:pos x="T6" y="T7"/>
                </a:cxn>
                <a:cxn ang="0">
                  <a:pos x="T8" y="T9"/>
                </a:cxn>
              </a:cxnLst>
              <a:rect l="0" t="0" r="r" b="b"/>
              <a:pathLst>
                <a:path w="3" h="99">
                  <a:moveTo>
                    <a:pt x="0" y="0"/>
                  </a:moveTo>
                  <a:cubicBezTo>
                    <a:pt x="0" y="98"/>
                    <a:pt x="0" y="98"/>
                    <a:pt x="0" y="98"/>
                  </a:cubicBezTo>
                  <a:cubicBezTo>
                    <a:pt x="3" y="99"/>
                    <a:pt x="3" y="99"/>
                    <a:pt x="3" y="99"/>
                  </a:cubicBezTo>
                  <a:cubicBezTo>
                    <a:pt x="3" y="0"/>
                    <a:pt x="3" y="0"/>
                    <a:pt x="3" y="0"/>
                  </a:cubicBezTo>
                  <a:cubicBezTo>
                    <a:pt x="3" y="0"/>
                    <a:pt x="2" y="0"/>
                    <a:pt x="0" y="0"/>
                  </a:cubicBezTo>
                </a:path>
              </a:pathLst>
            </a:custGeom>
            <a:solidFill>
              <a:srgbClr val="BBBBB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4" name="Freeform 8"/>
            <p:cNvSpPr>
              <a:spLocks/>
            </p:cNvSpPr>
            <p:nvPr/>
          </p:nvSpPr>
          <p:spPr bwMode="auto">
            <a:xfrm>
              <a:off x="5465" y="2460"/>
              <a:ext cx="24" cy="9"/>
            </a:xfrm>
            <a:custGeom>
              <a:avLst/>
              <a:gdLst>
                <a:gd name="T0" fmla="*/ 2 w 19"/>
                <a:gd name="T1" fmla="*/ 0 h 7"/>
                <a:gd name="T2" fmla="*/ 0 w 19"/>
                <a:gd name="T3" fmla="*/ 7 h 7"/>
                <a:gd name="T4" fmla="*/ 19 w 19"/>
                <a:gd name="T5" fmla="*/ 7 h 7"/>
                <a:gd name="T6" fmla="*/ 2 w 19"/>
                <a:gd name="T7" fmla="*/ 0 h 7"/>
              </a:gdLst>
              <a:ahLst/>
              <a:cxnLst>
                <a:cxn ang="0">
                  <a:pos x="T0" y="T1"/>
                </a:cxn>
                <a:cxn ang="0">
                  <a:pos x="T2" y="T3"/>
                </a:cxn>
                <a:cxn ang="0">
                  <a:pos x="T4" y="T5"/>
                </a:cxn>
                <a:cxn ang="0">
                  <a:pos x="T6" y="T7"/>
                </a:cxn>
              </a:cxnLst>
              <a:rect l="0" t="0" r="r" b="b"/>
              <a:pathLst>
                <a:path w="19" h="7">
                  <a:moveTo>
                    <a:pt x="2" y="0"/>
                  </a:moveTo>
                  <a:cubicBezTo>
                    <a:pt x="2" y="2"/>
                    <a:pt x="1" y="4"/>
                    <a:pt x="0" y="7"/>
                  </a:cubicBezTo>
                  <a:cubicBezTo>
                    <a:pt x="6" y="7"/>
                    <a:pt x="12" y="7"/>
                    <a:pt x="19" y="7"/>
                  </a:cubicBezTo>
                  <a:cubicBezTo>
                    <a:pt x="16" y="5"/>
                    <a:pt x="10" y="3"/>
                    <a:pt x="2" y="0"/>
                  </a:cubicBezTo>
                </a:path>
              </a:pathLst>
            </a:custGeom>
            <a:solidFill>
              <a:srgbClr val="AD9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0" name="Freeform 10"/>
            <p:cNvSpPr>
              <a:spLocks/>
            </p:cNvSpPr>
            <p:nvPr/>
          </p:nvSpPr>
          <p:spPr bwMode="auto">
            <a:xfrm>
              <a:off x="2956" y="2189"/>
              <a:ext cx="2516" cy="1036"/>
            </a:xfrm>
            <a:custGeom>
              <a:avLst/>
              <a:gdLst>
                <a:gd name="T0" fmla="*/ 1951 w 1951"/>
                <a:gd name="T1" fmla="*/ 200 h 802"/>
                <a:gd name="T2" fmla="*/ 1840 w 1951"/>
                <a:gd name="T3" fmla="*/ 454 h 802"/>
                <a:gd name="T4" fmla="*/ 1779 w 1951"/>
                <a:gd name="T5" fmla="*/ 609 h 802"/>
                <a:gd name="T6" fmla="*/ 1779 w 1951"/>
                <a:gd name="T7" fmla="*/ 802 h 802"/>
                <a:gd name="T8" fmla="*/ 1501 w 1951"/>
                <a:gd name="T9" fmla="*/ 782 h 802"/>
                <a:gd name="T10" fmla="*/ 991 w 1951"/>
                <a:gd name="T11" fmla="*/ 609 h 802"/>
                <a:gd name="T12" fmla="*/ 860 w 1951"/>
                <a:gd name="T13" fmla="*/ 602 h 802"/>
                <a:gd name="T14" fmla="*/ 724 w 1951"/>
                <a:gd name="T15" fmla="*/ 554 h 802"/>
                <a:gd name="T16" fmla="*/ 667 w 1951"/>
                <a:gd name="T17" fmla="*/ 548 h 802"/>
                <a:gd name="T18" fmla="*/ 520 w 1951"/>
                <a:gd name="T19" fmla="*/ 595 h 802"/>
                <a:gd name="T20" fmla="*/ 290 w 1951"/>
                <a:gd name="T21" fmla="*/ 644 h 802"/>
                <a:gd name="T22" fmla="*/ 261 w 1951"/>
                <a:gd name="T23" fmla="*/ 620 h 802"/>
                <a:gd name="T24" fmla="*/ 265 w 1951"/>
                <a:gd name="T25" fmla="*/ 584 h 802"/>
                <a:gd name="T26" fmla="*/ 129 w 1951"/>
                <a:gd name="T27" fmla="*/ 611 h 802"/>
                <a:gd name="T28" fmla="*/ 94 w 1951"/>
                <a:gd name="T29" fmla="*/ 564 h 802"/>
                <a:gd name="T30" fmla="*/ 135 w 1951"/>
                <a:gd name="T31" fmla="*/ 509 h 802"/>
                <a:gd name="T32" fmla="*/ 185 w 1951"/>
                <a:gd name="T33" fmla="*/ 472 h 802"/>
                <a:gd name="T34" fmla="*/ 80 w 1951"/>
                <a:gd name="T35" fmla="*/ 507 h 802"/>
                <a:gd name="T36" fmla="*/ 14 w 1951"/>
                <a:gd name="T37" fmla="*/ 472 h 802"/>
                <a:gd name="T38" fmla="*/ 75 w 1951"/>
                <a:gd name="T39" fmla="*/ 378 h 802"/>
                <a:gd name="T40" fmla="*/ 14 w 1951"/>
                <a:gd name="T41" fmla="*/ 311 h 802"/>
                <a:gd name="T42" fmla="*/ 83 w 1951"/>
                <a:gd name="T43" fmla="*/ 228 h 802"/>
                <a:gd name="T44" fmla="*/ 231 w 1951"/>
                <a:gd name="T45" fmla="*/ 135 h 802"/>
                <a:gd name="T46" fmla="*/ 378 w 1951"/>
                <a:gd name="T47" fmla="*/ 37 h 802"/>
                <a:gd name="T48" fmla="*/ 607 w 1951"/>
                <a:gd name="T49" fmla="*/ 19 h 802"/>
                <a:gd name="T50" fmla="*/ 754 w 1951"/>
                <a:gd name="T51" fmla="*/ 3 h 802"/>
                <a:gd name="T52" fmla="*/ 1234 w 1951"/>
                <a:gd name="T53" fmla="*/ 176 h 802"/>
                <a:gd name="T54" fmla="*/ 1533 w 1951"/>
                <a:gd name="T55" fmla="*/ 178 h 802"/>
                <a:gd name="T56" fmla="*/ 1746 w 1951"/>
                <a:gd name="T57" fmla="*/ 174 h 802"/>
                <a:gd name="T58" fmla="*/ 1951 w 1951"/>
                <a:gd name="T59" fmla="*/ 20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51" h="802">
                  <a:moveTo>
                    <a:pt x="1951" y="200"/>
                  </a:moveTo>
                  <a:cubicBezTo>
                    <a:pt x="1951" y="200"/>
                    <a:pt x="1875" y="394"/>
                    <a:pt x="1840" y="454"/>
                  </a:cubicBezTo>
                  <a:cubicBezTo>
                    <a:pt x="1816" y="496"/>
                    <a:pt x="1791" y="562"/>
                    <a:pt x="1779" y="609"/>
                  </a:cubicBezTo>
                  <a:cubicBezTo>
                    <a:pt x="1738" y="776"/>
                    <a:pt x="1779" y="802"/>
                    <a:pt x="1779" y="802"/>
                  </a:cubicBezTo>
                  <a:cubicBezTo>
                    <a:pt x="1779" y="802"/>
                    <a:pt x="1570" y="795"/>
                    <a:pt x="1501" y="782"/>
                  </a:cubicBezTo>
                  <a:cubicBezTo>
                    <a:pt x="1368" y="758"/>
                    <a:pt x="1124" y="638"/>
                    <a:pt x="991" y="609"/>
                  </a:cubicBezTo>
                  <a:cubicBezTo>
                    <a:pt x="959" y="603"/>
                    <a:pt x="892" y="609"/>
                    <a:pt x="860" y="602"/>
                  </a:cubicBezTo>
                  <a:cubicBezTo>
                    <a:pt x="824" y="595"/>
                    <a:pt x="759" y="562"/>
                    <a:pt x="724" y="554"/>
                  </a:cubicBezTo>
                  <a:cubicBezTo>
                    <a:pt x="710" y="551"/>
                    <a:pt x="681" y="547"/>
                    <a:pt x="667" y="548"/>
                  </a:cubicBezTo>
                  <a:cubicBezTo>
                    <a:pt x="629" y="552"/>
                    <a:pt x="520" y="595"/>
                    <a:pt x="520" y="595"/>
                  </a:cubicBezTo>
                  <a:cubicBezTo>
                    <a:pt x="520" y="595"/>
                    <a:pt x="348" y="660"/>
                    <a:pt x="290" y="644"/>
                  </a:cubicBezTo>
                  <a:cubicBezTo>
                    <a:pt x="282" y="642"/>
                    <a:pt x="264" y="628"/>
                    <a:pt x="261" y="620"/>
                  </a:cubicBezTo>
                  <a:cubicBezTo>
                    <a:pt x="257" y="611"/>
                    <a:pt x="265" y="584"/>
                    <a:pt x="265" y="584"/>
                  </a:cubicBezTo>
                  <a:cubicBezTo>
                    <a:pt x="265" y="584"/>
                    <a:pt x="164" y="614"/>
                    <a:pt x="129" y="611"/>
                  </a:cubicBezTo>
                  <a:cubicBezTo>
                    <a:pt x="105" y="609"/>
                    <a:pt x="91" y="581"/>
                    <a:pt x="94" y="564"/>
                  </a:cubicBezTo>
                  <a:cubicBezTo>
                    <a:pt x="100" y="536"/>
                    <a:pt x="121" y="522"/>
                    <a:pt x="135" y="509"/>
                  </a:cubicBezTo>
                  <a:cubicBezTo>
                    <a:pt x="146" y="499"/>
                    <a:pt x="185" y="472"/>
                    <a:pt x="185" y="472"/>
                  </a:cubicBezTo>
                  <a:cubicBezTo>
                    <a:pt x="185" y="472"/>
                    <a:pt x="110" y="502"/>
                    <a:pt x="80" y="507"/>
                  </a:cubicBezTo>
                  <a:cubicBezTo>
                    <a:pt x="64" y="510"/>
                    <a:pt x="27" y="511"/>
                    <a:pt x="14" y="472"/>
                  </a:cubicBezTo>
                  <a:cubicBezTo>
                    <a:pt x="0" y="428"/>
                    <a:pt x="75" y="378"/>
                    <a:pt x="75" y="378"/>
                  </a:cubicBezTo>
                  <a:cubicBezTo>
                    <a:pt x="75" y="378"/>
                    <a:pt x="15" y="387"/>
                    <a:pt x="14" y="311"/>
                  </a:cubicBezTo>
                  <a:cubicBezTo>
                    <a:pt x="14" y="271"/>
                    <a:pt x="59" y="243"/>
                    <a:pt x="83" y="228"/>
                  </a:cubicBezTo>
                  <a:cubicBezTo>
                    <a:pt x="119" y="206"/>
                    <a:pt x="195" y="157"/>
                    <a:pt x="231" y="135"/>
                  </a:cubicBezTo>
                  <a:cubicBezTo>
                    <a:pt x="269" y="111"/>
                    <a:pt x="335" y="51"/>
                    <a:pt x="378" y="37"/>
                  </a:cubicBezTo>
                  <a:cubicBezTo>
                    <a:pt x="432" y="18"/>
                    <a:pt x="550" y="25"/>
                    <a:pt x="607" y="19"/>
                  </a:cubicBezTo>
                  <a:cubicBezTo>
                    <a:pt x="644" y="16"/>
                    <a:pt x="717" y="0"/>
                    <a:pt x="754" y="3"/>
                  </a:cubicBezTo>
                  <a:cubicBezTo>
                    <a:pt x="881" y="15"/>
                    <a:pt x="1108" y="154"/>
                    <a:pt x="1234" y="176"/>
                  </a:cubicBezTo>
                  <a:cubicBezTo>
                    <a:pt x="1307" y="188"/>
                    <a:pt x="1423" y="183"/>
                    <a:pt x="1533" y="178"/>
                  </a:cubicBezTo>
                  <a:cubicBezTo>
                    <a:pt x="1614" y="174"/>
                    <a:pt x="1691" y="171"/>
                    <a:pt x="1746" y="174"/>
                  </a:cubicBezTo>
                  <a:cubicBezTo>
                    <a:pt x="1797" y="177"/>
                    <a:pt x="1951" y="200"/>
                    <a:pt x="1951" y="200"/>
                  </a:cubicBezTo>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5" name="Freeform 11"/>
            <p:cNvSpPr>
              <a:spLocks noEditPoints="1"/>
            </p:cNvSpPr>
            <p:nvPr/>
          </p:nvSpPr>
          <p:spPr bwMode="auto">
            <a:xfrm>
              <a:off x="2975" y="2800"/>
              <a:ext cx="2276" cy="425"/>
            </a:xfrm>
            <a:custGeom>
              <a:avLst/>
              <a:gdLst>
                <a:gd name="T0" fmla="*/ 1760 w 1764"/>
                <a:gd name="T1" fmla="*/ 325 h 329"/>
                <a:gd name="T2" fmla="*/ 1764 w 1764"/>
                <a:gd name="T3" fmla="*/ 329 h 329"/>
                <a:gd name="T4" fmla="*/ 1764 w 1764"/>
                <a:gd name="T5" fmla="*/ 329 h 329"/>
                <a:gd name="T6" fmla="*/ 1760 w 1764"/>
                <a:gd name="T7" fmla="*/ 325 h 329"/>
                <a:gd name="T8" fmla="*/ 1760 w 1764"/>
                <a:gd name="T9" fmla="*/ 325 h 329"/>
                <a:gd name="T10" fmla="*/ 297 w 1764"/>
                <a:gd name="T11" fmla="*/ 174 h 329"/>
                <a:gd name="T12" fmla="*/ 297 w 1764"/>
                <a:gd name="T13" fmla="*/ 174 h 329"/>
                <a:gd name="T14" fmla="*/ 297 w 1764"/>
                <a:gd name="T15" fmla="*/ 174 h 329"/>
                <a:gd name="T16" fmla="*/ 297 w 1764"/>
                <a:gd name="T17" fmla="*/ 174 h 329"/>
                <a:gd name="T18" fmla="*/ 120 w 1764"/>
                <a:gd name="T19" fmla="*/ 138 h 329"/>
                <a:gd name="T20" fmla="*/ 120 w 1764"/>
                <a:gd name="T21" fmla="*/ 138 h 329"/>
                <a:gd name="T22" fmla="*/ 120 w 1764"/>
                <a:gd name="T23" fmla="*/ 138 h 329"/>
                <a:gd name="T24" fmla="*/ 120 w 1764"/>
                <a:gd name="T25" fmla="*/ 138 h 329"/>
                <a:gd name="T26" fmla="*/ 114 w 1764"/>
                <a:gd name="T27" fmla="*/ 138 h 329"/>
                <a:gd name="T28" fmla="*/ 115 w 1764"/>
                <a:gd name="T29" fmla="*/ 138 h 329"/>
                <a:gd name="T30" fmla="*/ 114 w 1764"/>
                <a:gd name="T31" fmla="*/ 138 h 329"/>
                <a:gd name="T32" fmla="*/ 709 w 1764"/>
                <a:gd name="T33" fmla="*/ 81 h 329"/>
                <a:gd name="T34" fmla="*/ 709 w 1764"/>
                <a:gd name="T35" fmla="*/ 81 h 329"/>
                <a:gd name="T36" fmla="*/ 709 w 1764"/>
                <a:gd name="T37" fmla="*/ 81 h 329"/>
                <a:gd name="T38" fmla="*/ 706 w 1764"/>
                <a:gd name="T39" fmla="*/ 80 h 329"/>
                <a:gd name="T40" fmla="*/ 707 w 1764"/>
                <a:gd name="T41" fmla="*/ 80 h 329"/>
                <a:gd name="T42" fmla="*/ 706 w 1764"/>
                <a:gd name="T43" fmla="*/ 80 h 329"/>
                <a:gd name="T44" fmla="*/ 659 w 1764"/>
                <a:gd name="T45" fmla="*/ 75 h 329"/>
                <a:gd name="T46" fmla="*/ 653 w 1764"/>
                <a:gd name="T47" fmla="*/ 75 h 329"/>
                <a:gd name="T48" fmla="*/ 659 w 1764"/>
                <a:gd name="T49" fmla="*/ 75 h 329"/>
                <a:gd name="T50" fmla="*/ 659 w 1764"/>
                <a:gd name="T51" fmla="*/ 75 h 329"/>
                <a:gd name="T52" fmla="*/ 659 w 1764"/>
                <a:gd name="T53" fmla="*/ 75 h 329"/>
                <a:gd name="T54" fmla="*/ 666 w 1764"/>
                <a:gd name="T55" fmla="*/ 75 h 329"/>
                <a:gd name="T56" fmla="*/ 659 w 1764"/>
                <a:gd name="T57" fmla="*/ 75 h 329"/>
                <a:gd name="T58" fmla="*/ 50 w 1764"/>
                <a:gd name="T59" fmla="*/ 35 h 329"/>
                <a:gd name="T60" fmla="*/ 51 w 1764"/>
                <a:gd name="T61" fmla="*/ 35 h 329"/>
                <a:gd name="T62" fmla="*/ 51 w 1764"/>
                <a:gd name="T63" fmla="*/ 35 h 329"/>
                <a:gd name="T64" fmla="*/ 50 w 1764"/>
                <a:gd name="T65" fmla="*/ 35 h 329"/>
                <a:gd name="T66" fmla="*/ 63 w 1764"/>
                <a:gd name="T67" fmla="*/ 34 h 329"/>
                <a:gd name="T68" fmla="*/ 51 w 1764"/>
                <a:gd name="T69" fmla="*/ 35 h 329"/>
                <a:gd name="T70" fmla="*/ 63 w 1764"/>
                <a:gd name="T71" fmla="*/ 34 h 329"/>
                <a:gd name="T72" fmla="*/ 65 w 1764"/>
                <a:gd name="T73" fmla="*/ 34 h 329"/>
                <a:gd name="T74" fmla="*/ 64 w 1764"/>
                <a:gd name="T75" fmla="*/ 34 h 329"/>
                <a:gd name="T76" fmla="*/ 65 w 1764"/>
                <a:gd name="T77" fmla="*/ 34 h 329"/>
                <a:gd name="T78" fmla="*/ 0 w 1764"/>
                <a:gd name="T79" fmla="*/ 2 h 329"/>
                <a:gd name="T80" fmla="*/ 1 w 1764"/>
                <a:gd name="T81" fmla="*/ 3 h 329"/>
                <a:gd name="T82" fmla="*/ 0 w 1764"/>
                <a:gd name="T83" fmla="*/ 2 h 329"/>
                <a:gd name="T84" fmla="*/ 0 w 1764"/>
                <a:gd name="T85" fmla="*/ 1 h 329"/>
                <a:gd name="T86" fmla="*/ 0 w 1764"/>
                <a:gd name="T87" fmla="*/ 2 h 329"/>
                <a:gd name="T88" fmla="*/ 0 w 1764"/>
                <a:gd name="T89" fmla="*/ 1 h 329"/>
                <a:gd name="T90" fmla="*/ 0 w 1764"/>
                <a:gd name="T91" fmla="*/ 0 h 329"/>
                <a:gd name="T92" fmla="*/ 0 w 1764"/>
                <a:gd name="T93" fmla="*/ 1 h 329"/>
                <a:gd name="T94" fmla="*/ 0 w 1764"/>
                <a:gd name="T9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4" h="329">
                  <a:moveTo>
                    <a:pt x="1760" y="325"/>
                  </a:moveTo>
                  <a:cubicBezTo>
                    <a:pt x="1762" y="328"/>
                    <a:pt x="1764" y="329"/>
                    <a:pt x="1764" y="329"/>
                  </a:cubicBezTo>
                  <a:cubicBezTo>
                    <a:pt x="1764" y="329"/>
                    <a:pt x="1764" y="329"/>
                    <a:pt x="1764" y="329"/>
                  </a:cubicBezTo>
                  <a:cubicBezTo>
                    <a:pt x="1764" y="329"/>
                    <a:pt x="1762" y="328"/>
                    <a:pt x="1760" y="325"/>
                  </a:cubicBezTo>
                  <a:cubicBezTo>
                    <a:pt x="1760" y="325"/>
                    <a:pt x="1760" y="325"/>
                    <a:pt x="1760" y="325"/>
                  </a:cubicBezTo>
                  <a:moveTo>
                    <a:pt x="297" y="174"/>
                  </a:moveTo>
                  <a:cubicBezTo>
                    <a:pt x="297" y="174"/>
                    <a:pt x="297" y="174"/>
                    <a:pt x="297" y="174"/>
                  </a:cubicBezTo>
                  <a:cubicBezTo>
                    <a:pt x="297" y="174"/>
                    <a:pt x="297" y="174"/>
                    <a:pt x="297" y="174"/>
                  </a:cubicBezTo>
                  <a:cubicBezTo>
                    <a:pt x="297" y="174"/>
                    <a:pt x="297" y="174"/>
                    <a:pt x="297" y="174"/>
                  </a:cubicBezTo>
                  <a:moveTo>
                    <a:pt x="120" y="138"/>
                  </a:moveTo>
                  <a:cubicBezTo>
                    <a:pt x="120" y="138"/>
                    <a:pt x="120" y="138"/>
                    <a:pt x="120" y="138"/>
                  </a:cubicBezTo>
                  <a:cubicBezTo>
                    <a:pt x="120" y="138"/>
                    <a:pt x="120" y="138"/>
                    <a:pt x="120" y="138"/>
                  </a:cubicBezTo>
                  <a:cubicBezTo>
                    <a:pt x="120" y="138"/>
                    <a:pt x="120" y="138"/>
                    <a:pt x="120" y="138"/>
                  </a:cubicBezTo>
                  <a:moveTo>
                    <a:pt x="114" y="138"/>
                  </a:moveTo>
                  <a:cubicBezTo>
                    <a:pt x="114" y="138"/>
                    <a:pt x="114" y="138"/>
                    <a:pt x="115" y="138"/>
                  </a:cubicBezTo>
                  <a:cubicBezTo>
                    <a:pt x="114" y="138"/>
                    <a:pt x="114" y="138"/>
                    <a:pt x="114" y="138"/>
                  </a:cubicBezTo>
                  <a:moveTo>
                    <a:pt x="709" y="81"/>
                  </a:moveTo>
                  <a:cubicBezTo>
                    <a:pt x="709" y="81"/>
                    <a:pt x="709" y="81"/>
                    <a:pt x="709" y="81"/>
                  </a:cubicBezTo>
                  <a:cubicBezTo>
                    <a:pt x="709" y="81"/>
                    <a:pt x="709" y="81"/>
                    <a:pt x="709" y="81"/>
                  </a:cubicBezTo>
                  <a:moveTo>
                    <a:pt x="706" y="80"/>
                  </a:moveTo>
                  <a:cubicBezTo>
                    <a:pt x="706" y="80"/>
                    <a:pt x="707" y="80"/>
                    <a:pt x="707" y="80"/>
                  </a:cubicBezTo>
                  <a:cubicBezTo>
                    <a:pt x="707" y="80"/>
                    <a:pt x="706" y="80"/>
                    <a:pt x="706" y="80"/>
                  </a:cubicBezTo>
                  <a:moveTo>
                    <a:pt x="659" y="75"/>
                  </a:moveTo>
                  <a:cubicBezTo>
                    <a:pt x="657" y="75"/>
                    <a:pt x="655" y="75"/>
                    <a:pt x="653" y="75"/>
                  </a:cubicBezTo>
                  <a:cubicBezTo>
                    <a:pt x="655" y="75"/>
                    <a:pt x="657" y="75"/>
                    <a:pt x="659" y="75"/>
                  </a:cubicBezTo>
                  <a:moveTo>
                    <a:pt x="659" y="75"/>
                  </a:moveTo>
                  <a:cubicBezTo>
                    <a:pt x="659" y="75"/>
                    <a:pt x="659" y="75"/>
                    <a:pt x="659" y="75"/>
                  </a:cubicBezTo>
                  <a:cubicBezTo>
                    <a:pt x="661" y="75"/>
                    <a:pt x="664" y="75"/>
                    <a:pt x="666" y="75"/>
                  </a:cubicBezTo>
                  <a:cubicBezTo>
                    <a:pt x="664" y="75"/>
                    <a:pt x="661" y="75"/>
                    <a:pt x="659" y="75"/>
                  </a:cubicBezTo>
                  <a:moveTo>
                    <a:pt x="50" y="35"/>
                  </a:moveTo>
                  <a:cubicBezTo>
                    <a:pt x="50" y="35"/>
                    <a:pt x="51" y="35"/>
                    <a:pt x="51" y="35"/>
                  </a:cubicBezTo>
                  <a:cubicBezTo>
                    <a:pt x="51" y="35"/>
                    <a:pt x="51" y="35"/>
                    <a:pt x="51" y="35"/>
                  </a:cubicBezTo>
                  <a:cubicBezTo>
                    <a:pt x="51" y="35"/>
                    <a:pt x="50" y="35"/>
                    <a:pt x="50" y="35"/>
                  </a:cubicBezTo>
                  <a:moveTo>
                    <a:pt x="63" y="34"/>
                  </a:moveTo>
                  <a:cubicBezTo>
                    <a:pt x="60" y="35"/>
                    <a:pt x="56" y="35"/>
                    <a:pt x="51" y="35"/>
                  </a:cubicBezTo>
                  <a:cubicBezTo>
                    <a:pt x="56" y="35"/>
                    <a:pt x="60" y="35"/>
                    <a:pt x="63" y="34"/>
                  </a:cubicBezTo>
                  <a:moveTo>
                    <a:pt x="65" y="34"/>
                  </a:moveTo>
                  <a:cubicBezTo>
                    <a:pt x="64" y="34"/>
                    <a:pt x="64" y="34"/>
                    <a:pt x="64" y="34"/>
                  </a:cubicBezTo>
                  <a:cubicBezTo>
                    <a:pt x="64" y="34"/>
                    <a:pt x="64" y="34"/>
                    <a:pt x="65" y="34"/>
                  </a:cubicBezTo>
                  <a:moveTo>
                    <a:pt x="0" y="2"/>
                  </a:moveTo>
                  <a:cubicBezTo>
                    <a:pt x="0" y="2"/>
                    <a:pt x="0" y="3"/>
                    <a:pt x="1" y="3"/>
                  </a:cubicBezTo>
                  <a:cubicBezTo>
                    <a:pt x="0" y="3"/>
                    <a:pt x="0" y="2"/>
                    <a:pt x="0" y="2"/>
                  </a:cubicBezTo>
                  <a:moveTo>
                    <a:pt x="0" y="1"/>
                  </a:moveTo>
                  <a:cubicBezTo>
                    <a:pt x="0" y="2"/>
                    <a:pt x="0" y="2"/>
                    <a:pt x="0" y="2"/>
                  </a:cubicBezTo>
                  <a:cubicBezTo>
                    <a:pt x="0" y="2"/>
                    <a:pt x="0" y="2"/>
                    <a:pt x="0" y="1"/>
                  </a:cubicBezTo>
                  <a:moveTo>
                    <a:pt x="0" y="0"/>
                  </a:moveTo>
                  <a:cubicBezTo>
                    <a:pt x="0" y="1"/>
                    <a:pt x="0" y="1"/>
                    <a:pt x="0" y="1"/>
                  </a:cubicBezTo>
                  <a:cubicBezTo>
                    <a:pt x="0" y="1"/>
                    <a:pt x="0" y="1"/>
                    <a:pt x="0" y="0"/>
                  </a:cubicBezTo>
                </a:path>
              </a:pathLst>
            </a:custGeom>
            <a:solidFill>
              <a:srgbClr val="ECE5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6" name="Freeform 12"/>
            <p:cNvSpPr>
              <a:spLocks noEditPoints="1"/>
            </p:cNvSpPr>
            <p:nvPr/>
          </p:nvSpPr>
          <p:spPr bwMode="auto">
            <a:xfrm>
              <a:off x="5218" y="3072"/>
              <a:ext cx="33" cy="153"/>
            </a:xfrm>
            <a:custGeom>
              <a:avLst/>
              <a:gdLst>
                <a:gd name="T0" fmla="*/ 25 w 25"/>
                <a:gd name="T1" fmla="*/ 118 h 118"/>
                <a:gd name="T2" fmla="*/ 25 w 25"/>
                <a:gd name="T3" fmla="*/ 118 h 118"/>
                <a:gd name="T4" fmla="*/ 25 w 25"/>
                <a:gd name="T5" fmla="*/ 118 h 118"/>
                <a:gd name="T6" fmla="*/ 25 w 25"/>
                <a:gd name="T7" fmla="*/ 118 h 118"/>
                <a:gd name="T8" fmla="*/ 11 w 25"/>
                <a:gd name="T9" fmla="*/ 0 h 118"/>
                <a:gd name="T10" fmla="*/ 21 w 25"/>
                <a:gd name="T11" fmla="*/ 114 h 118"/>
                <a:gd name="T12" fmla="*/ 21 w 25"/>
                <a:gd name="T13" fmla="*/ 114 h 118"/>
                <a:gd name="T14" fmla="*/ 11 w 25"/>
                <a:gd name="T15" fmla="*/ 0 h 118"/>
                <a:gd name="T16" fmla="*/ 11 w 25"/>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8">
                  <a:moveTo>
                    <a:pt x="25" y="118"/>
                  </a:moveTo>
                  <a:cubicBezTo>
                    <a:pt x="25" y="118"/>
                    <a:pt x="25" y="118"/>
                    <a:pt x="25" y="118"/>
                  </a:cubicBezTo>
                  <a:cubicBezTo>
                    <a:pt x="25" y="118"/>
                    <a:pt x="25" y="118"/>
                    <a:pt x="25" y="118"/>
                  </a:cubicBezTo>
                  <a:cubicBezTo>
                    <a:pt x="25" y="118"/>
                    <a:pt x="25" y="118"/>
                    <a:pt x="25" y="118"/>
                  </a:cubicBezTo>
                  <a:moveTo>
                    <a:pt x="11" y="0"/>
                  </a:moveTo>
                  <a:cubicBezTo>
                    <a:pt x="0" y="75"/>
                    <a:pt x="14" y="104"/>
                    <a:pt x="21" y="114"/>
                  </a:cubicBezTo>
                  <a:cubicBezTo>
                    <a:pt x="21" y="114"/>
                    <a:pt x="21" y="114"/>
                    <a:pt x="21" y="114"/>
                  </a:cubicBezTo>
                  <a:cubicBezTo>
                    <a:pt x="14" y="104"/>
                    <a:pt x="0" y="76"/>
                    <a:pt x="11" y="0"/>
                  </a:cubicBezTo>
                  <a:cubicBezTo>
                    <a:pt x="11" y="0"/>
                    <a:pt x="11" y="0"/>
                    <a:pt x="11" y="0"/>
                  </a:cubicBezTo>
                </a:path>
              </a:pathLst>
            </a:custGeom>
            <a:solidFill>
              <a:srgbClr val="C4B1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7" name="Freeform 13"/>
            <p:cNvSpPr>
              <a:spLocks/>
            </p:cNvSpPr>
            <p:nvPr/>
          </p:nvSpPr>
          <p:spPr bwMode="auto">
            <a:xfrm>
              <a:off x="5232" y="3071"/>
              <a:ext cx="0" cy="1"/>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ECB1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8" name="Freeform 14"/>
            <p:cNvSpPr>
              <a:spLocks/>
            </p:cNvSpPr>
            <p:nvPr/>
          </p:nvSpPr>
          <p:spPr bwMode="auto">
            <a:xfrm>
              <a:off x="5232" y="3046"/>
              <a:ext cx="4" cy="25"/>
            </a:xfrm>
            <a:custGeom>
              <a:avLst/>
              <a:gdLst>
                <a:gd name="T0" fmla="*/ 3 w 3"/>
                <a:gd name="T1" fmla="*/ 0 h 19"/>
                <a:gd name="T2" fmla="*/ 0 w 3"/>
                <a:gd name="T3" fmla="*/ 19 h 19"/>
                <a:gd name="T4" fmla="*/ 0 w 3"/>
                <a:gd name="T5" fmla="*/ 19 h 19"/>
                <a:gd name="T6" fmla="*/ 3 w 3"/>
                <a:gd name="T7" fmla="*/ 0 h 19"/>
                <a:gd name="T8" fmla="*/ 3 w 3"/>
                <a:gd name="T9" fmla="*/ 0 h 19"/>
              </a:gdLst>
              <a:ahLst/>
              <a:cxnLst>
                <a:cxn ang="0">
                  <a:pos x="T0" y="T1"/>
                </a:cxn>
                <a:cxn ang="0">
                  <a:pos x="T2" y="T3"/>
                </a:cxn>
                <a:cxn ang="0">
                  <a:pos x="T4" y="T5"/>
                </a:cxn>
                <a:cxn ang="0">
                  <a:pos x="T6" y="T7"/>
                </a:cxn>
                <a:cxn ang="0">
                  <a:pos x="T8" y="T9"/>
                </a:cxn>
              </a:cxnLst>
              <a:rect l="0" t="0" r="r" b="b"/>
              <a:pathLst>
                <a:path w="3" h="19">
                  <a:moveTo>
                    <a:pt x="3" y="0"/>
                  </a:moveTo>
                  <a:cubicBezTo>
                    <a:pt x="2" y="7"/>
                    <a:pt x="1" y="13"/>
                    <a:pt x="0" y="19"/>
                  </a:cubicBezTo>
                  <a:cubicBezTo>
                    <a:pt x="0" y="19"/>
                    <a:pt x="0" y="19"/>
                    <a:pt x="0" y="19"/>
                  </a:cubicBezTo>
                  <a:cubicBezTo>
                    <a:pt x="1" y="13"/>
                    <a:pt x="2" y="7"/>
                    <a:pt x="3" y="0"/>
                  </a:cubicBezTo>
                  <a:cubicBezTo>
                    <a:pt x="3" y="0"/>
                    <a:pt x="3" y="0"/>
                    <a:pt x="3" y="0"/>
                  </a:cubicBezTo>
                </a:path>
              </a:pathLst>
            </a:custGeom>
            <a:solidFill>
              <a:srgbClr val="ECA5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0" name="Freeform 16"/>
            <p:cNvSpPr>
              <a:spLocks/>
            </p:cNvSpPr>
            <p:nvPr/>
          </p:nvSpPr>
          <p:spPr bwMode="auto">
            <a:xfrm>
              <a:off x="3036" y="2268"/>
              <a:ext cx="1117" cy="658"/>
            </a:xfrm>
            <a:custGeom>
              <a:avLst/>
              <a:gdLst>
                <a:gd name="T0" fmla="*/ 587 w 866"/>
                <a:gd name="T1" fmla="*/ 282 h 510"/>
                <a:gd name="T2" fmla="*/ 490 w 866"/>
                <a:gd name="T3" fmla="*/ 276 h 510"/>
                <a:gd name="T4" fmla="*/ 303 w 866"/>
                <a:gd name="T5" fmla="*/ 248 h 510"/>
                <a:gd name="T6" fmla="*/ 210 w 866"/>
                <a:gd name="T7" fmla="*/ 175 h 510"/>
                <a:gd name="T8" fmla="*/ 278 w 866"/>
                <a:gd name="T9" fmla="*/ 90 h 510"/>
                <a:gd name="T10" fmla="*/ 366 w 866"/>
                <a:gd name="T11" fmla="*/ 88 h 510"/>
                <a:gd name="T12" fmla="*/ 450 w 866"/>
                <a:gd name="T13" fmla="*/ 86 h 510"/>
                <a:gd name="T14" fmla="*/ 519 w 866"/>
                <a:gd name="T15" fmla="*/ 77 h 510"/>
                <a:gd name="T16" fmla="*/ 643 w 866"/>
                <a:gd name="T17" fmla="*/ 42 h 510"/>
                <a:gd name="T18" fmla="*/ 667 w 866"/>
                <a:gd name="T19" fmla="*/ 7 h 510"/>
                <a:gd name="T20" fmla="*/ 615 w 866"/>
                <a:gd name="T21" fmla="*/ 39 h 510"/>
                <a:gd name="T22" fmla="*/ 362 w 866"/>
                <a:gd name="T23" fmla="*/ 68 h 510"/>
                <a:gd name="T24" fmla="*/ 273 w 866"/>
                <a:gd name="T25" fmla="*/ 72 h 510"/>
                <a:gd name="T26" fmla="*/ 201 w 866"/>
                <a:gd name="T27" fmla="*/ 132 h 510"/>
                <a:gd name="T28" fmla="*/ 194 w 866"/>
                <a:gd name="T29" fmla="*/ 209 h 510"/>
                <a:gd name="T30" fmla="*/ 92 w 866"/>
                <a:gd name="T31" fmla="*/ 278 h 510"/>
                <a:gd name="T32" fmla="*/ 13 w 866"/>
                <a:gd name="T33" fmla="*/ 317 h 510"/>
                <a:gd name="T34" fmla="*/ 0 w 866"/>
                <a:gd name="T35" fmla="*/ 326 h 510"/>
                <a:gd name="T36" fmla="*/ 68 w 866"/>
                <a:gd name="T37" fmla="*/ 307 h 510"/>
                <a:gd name="T38" fmla="*/ 208 w 866"/>
                <a:gd name="T39" fmla="*/ 237 h 510"/>
                <a:gd name="T40" fmla="*/ 258 w 866"/>
                <a:gd name="T41" fmla="*/ 267 h 510"/>
                <a:gd name="T42" fmla="*/ 344 w 866"/>
                <a:gd name="T43" fmla="*/ 290 h 510"/>
                <a:gd name="T44" fmla="*/ 317 w 866"/>
                <a:gd name="T45" fmla="*/ 312 h 510"/>
                <a:gd name="T46" fmla="*/ 263 w 866"/>
                <a:gd name="T47" fmla="*/ 344 h 510"/>
                <a:gd name="T48" fmla="*/ 120 w 866"/>
                <a:gd name="T49" fmla="*/ 412 h 510"/>
                <a:gd name="T50" fmla="*/ 78 w 866"/>
                <a:gd name="T51" fmla="*/ 444 h 510"/>
                <a:gd name="T52" fmla="*/ 282 w 866"/>
                <a:gd name="T53" fmla="*/ 355 h 510"/>
                <a:gd name="T54" fmla="*/ 391 w 866"/>
                <a:gd name="T55" fmla="*/ 306 h 510"/>
                <a:gd name="T56" fmla="*/ 487 w 866"/>
                <a:gd name="T57" fmla="*/ 305 h 510"/>
                <a:gd name="T58" fmla="*/ 522 w 866"/>
                <a:gd name="T59" fmla="*/ 374 h 510"/>
                <a:gd name="T60" fmla="*/ 428 w 866"/>
                <a:gd name="T61" fmla="*/ 414 h 510"/>
                <a:gd name="T62" fmla="*/ 324 w 866"/>
                <a:gd name="T63" fmla="*/ 465 h 510"/>
                <a:gd name="T64" fmla="*/ 224 w 866"/>
                <a:gd name="T65" fmla="*/ 510 h 510"/>
                <a:gd name="T66" fmla="*/ 304 w 866"/>
                <a:gd name="T67" fmla="*/ 490 h 510"/>
                <a:gd name="T68" fmla="*/ 440 w 866"/>
                <a:gd name="T69" fmla="*/ 433 h 510"/>
                <a:gd name="T70" fmla="*/ 542 w 866"/>
                <a:gd name="T71" fmla="*/ 398 h 510"/>
                <a:gd name="T72" fmla="*/ 591 w 866"/>
                <a:gd name="T73" fmla="*/ 450 h 510"/>
                <a:gd name="T74" fmla="*/ 533 w 866"/>
                <a:gd name="T75" fmla="*/ 332 h 510"/>
                <a:gd name="T76" fmla="*/ 564 w 866"/>
                <a:gd name="T77" fmla="*/ 332 h 510"/>
                <a:gd name="T78" fmla="*/ 691 w 866"/>
                <a:gd name="T79" fmla="*/ 455 h 510"/>
                <a:gd name="T80" fmla="*/ 594 w 866"/>
                <a:gd name="T81" fmla="*/ 321 h 510"/>
                <a:gd name="T82" fmla="*/ 628 w 866"/>
                <a:gd name="T83" fmla="*/ 325 h 510"/>
                <a:gd name="T84" fmla="*/ 702 w 866"/>
                <a:gd name="T85" fmla="*/ 412 h 510"/>
                <a:gd name="T86" fmla="*/ 771 w 866"/>
                <a:gd name="T87" fmla="*/ 457 h 510"/>
                <a:gd name="T88" fmla="*/ 718 w 866"/>
                <a:gd name="T89" fmla="*/ 406 h 510"/>
                <a:gd name="T90" fmla="*/ 649 w 866"/>
                <a:gd name="T91" fmla="*/ 319 h 510"/>
                <a:gd name="T92" fmla="*/ 666 w 866"/>
                <a:gd name="T93" fmla="*/ 323 h 510"/>
                <a:gd name="T94" fmla="*/ 662 w 866"/>
                <a:gd name="T95" fmla="*/ 296 h 510"/>
                <a:gd name="T96" fmla="*/ 651 w 866"/>
                <a:gd name="T97" fmla="*/ 292 h 510"/>
                <a:gd name="T98" fmla="*/ 587 w 866"/>
                <a:gd name="T99" fmla="*/ 28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6" h="510">
                  <a:moveTo>
                    <a:pt x="587" y="282"/>
                  </a:moveTo>
                  <a:cubicBezTo>
                    <a:pt x="540" y="277"/>
                    <a:pt x="490" y="276"/>
                    <a:pt x="490" y="276"/>
                  </a:cubicBezTo>
                  <a:cubicBezTo>
                    <a:pt x="490" y="276"/>
                    <a:pt x="348" y="263"/>
                    <a:pt x="303" y="248"/>
                  </a:cubicBezTo>
                  <a:cubicBezTo>
                    <a:pt x="221" y="222"/>
                    <a:pt x="213" y="205"/>
                    <a:pt x="210" y="175"/>
                  </a:cubicBezTo>
                  <a:cubicBezTo>
                    <a:pt x="207" y="147"/>
                    <a:pt x="227" y="97"/>
                    <a:pt x="278" y="90"/>
                  </a:cubicBezTo>
                  <a:cubicBezTo>
                    <a:pt x="300" y="87"/>
                    <a:pt x="333" y="88"/>
                    <a:pt x="366" y="88"/>
                  </a:cubicBezTo>
                  <a:cubicBezTo>
                    <a:pt x="398" y="88"/>
                    <a:pt x="429" y="89"/>
                    <a:pt x="450" y="86"/>
                  </a:cubicBezTo>
                  <a:cubicBezTo>
                    <a:pt x="467" y="84"/>
                    <a:pt x="502" y="81"/>
                    <a:pt x="519" y="77"/>
                  </a:cubicBezTo>
                  <a:cubicBezTo>
                    <a:pt x="550" y="70"/>
                    <a:pt x="596" y="72"/>
                    <a:pt x="643" y="42"/>
                  </a:cubicBezTo>
                  <a:cubicBezTo>
                    <a:pt x="652" y="36"/>
                    <a:pt x="674" y="15"/>
                    <a:pt x="667" y="7"/>
                  </a:cubicBezTo>
                  <a:cubicBezTo>
                    <a:pt x="659" y="0"/>
                    <a:pt x="645" y="28"/>
                    <a:pt x="615" y="39"/>
                  </a:cubicBezTo>
                  <a:cubicBezTo>
                    <a:pt x="534" y="70"/>
                    <a:pt x="435" y="69"/>
                    <a:pt x="362" y="68"/>
                  </a:cubicBezTo>
                  <a:cubicBezTo>
                    <a:pt x="321" y="67"/>
                    <a:pt x="289" y="67"/>
                    <a:pt x="273" y="72"/>
                  </a:cubicBezTo>
                  <a:cubicBezTo>
                    <a:pt x="250" y="80"/>
                    <a:pt x="215" y="97"/>
                    <a:pt x="201" y="132"/>
                  </a:cubicBezTo>
                  <a:cubicBezTo>
                    <a:pt x="187" y="163"/>
                    <a:pt x="194" y="209"/>
                    <a:pt x="194" y="209"/>
                  </a:cubicBezTo>
                  <a:cubicBezTo>
                    <a:pt x="194" y="209"/>
                    <a:pt x="119" y="262"/>
                    <a:pt x="92" y="278"/>
                  </a:cubicBezTo>
                  <a:cubicBezTo>
                    <a:pt x="73" y="289"/>
                    <a:pt x="13" y="317"/>
                    <a:pt x="13" y="317"/>
                  </a:cubicBezTo>
                  <a:cubicBezTo>
                    <a:pt x="0" y="326"/>
                    <a:pt x="0" y="326"/>
                    <a:pt x="0" y="326"/>
                  </a:cubicBezTo>
                  <a:cubicBezTo>
                    <a:pt x="0" y="326"/>
                    <a:pt x="51" y="313"/>
                    <a:pt x="68" y="307"/>
                  </a:cubicBezTo>
                  <a:cubicBezTo>
                    <a:pt x="101" y="294"/>
                    <a:pt x="208" y="237"/>
                    <a:pt x="208" y="237"/>
                  </a:cubicBezTo>
                  <a:cubicBezTo>
                    <a:pt x="208" y="237"/>
                    <a:pt x="244" y="260"/>
                    <a:pt x="258" y="267"/>
                  </a:cubicBezTo>
                  <a:cubicBezTo>
                    <a:pt x="288" y="281"/>
                    <a:pt x="344" y="290"/>
                    <a:pt x="344" y="290"/>
                  </a:cubicBezTo>
                  <a:cubicBezTo>
                    <a:pt x="344" y="290"/>
                    <a:pt x="324" y="307"/>
                    <a:pt x="317" y="312"/>
                  </a:cubicBezTo>
                  <a:cubicBezTo>
                    <a:pt x="302" y="322"/>
                    <a:pt x="278" y="337"/>
                    <a:pt x="263" y="344"/>
                  </a:cubicBezTo>
                  <a:cubicBezTo>
                    <a:pt x="227" y="362"/>
                    <a:pt x="120" y="412"/>
                    <a:pt x="120" y="412"/>
                  </a:cubicBezTo>
                  <a:cubicBezTo>
                    <a:pt x="78" y="444"/>
                    <a:pt x="78" y="444"/>
                    <a:pt x="78" y="444"/>
                  </a:cubicBezTo>
                  <a:cubicBezTo>
                    <a:pt x="78" y="444"/>
                    <a:pt x="231" y="376"/>
                    <a:pt x="282" y="355"/>
                  </a:cubicBezTo>
                  <a:cubicBezTo>
                    <a:pt x="309" y="343"/>
                    <a:pt x="362" y="312"/>
                    <a:pt x="391" y="306"/>
                  </a:cubicBezTo>
                  <a:cubicBezTo>
                    <a:pt x="415" y="301"/>
                    <a:pt x="467" y="291"/>
                    <a:pt x="487" y="305"/>
                  </a:cubicBezTo>
                  <a:cubicBezTo>
                    <a:pt x="502" y="315"/>
                    <a:pt x="522" y="374"/>
                    <a:pt x="522" y="374"/>
                  </a:cubicBezTo>
                  <a:cubicBezTo>
                    <a:pt x="522" y="374"/>
                    <a:pt x="451" y="403"/>
                    <a:pt x="428" y="414"/>
                  </a:cubicBezTo>
                  <a:cubicBezTo>
                    <a:pt x="402" y="427"/>
                    <a:pt x="350" y="452"/>
                    <a:pt x="324" y="465"/>
                  </a:cubicBezTo>
                  <a:cubicBezTo>
                    <a:pt x="299" y="476"/>
                    <a:pt x="224" y="510"/>
                    <a:pt x="224" y="510"/>
                  </a:cubicBezTo>
                  <a:cubicBezTo>
                    <a:pt x="224" y="510"/>
                    <a:pt x="284" y="497"/>
                    <a:pt x="304" y="490"/>
                  </a:cubicBezTo>
                  <a:cubicBezTo>
                    <a:pt x="339" y="479"/>
                    <a:pt x="406" y="447"/>
                    <a:pt x="440" y="433"/>
                  </a:cubicBezTo>
                  <a:cubicBezTo>
                    <a:pt x="465" y="423"/>
                    <a:pt x="542" y="398"/>
                    <a:pt x="542" y="398"/>
                  </a:cubicBezTo>
                  <a:cubicBezTo>
                    <a:pt x="542" y="398"/>
                    <a:pt x="586" y="450"/>
                    <a:pt x="591" y="450"/>
                  </a:cubicBezTo>
                  <a:cubicBezTo>
                    <a:pt x="603" y="451"/>
                    <a:pt x="533" y="332"/>
                    <a:pt x="533" y="332"/>
                  </a:cubicBezTo>
                  <a:cubicBezTo>
                    <a:pt x="533" y="332"/>
                    <a:pt x="556" y="329"/>
                    <a:pt x="564" y="332"/>
                  </a:cubicBezTo>
                  <a:cubicBezTo>
                    <a:pt x="600" y="348"/>
                    <a:pt x="669" y="440"/>
                    <a:pt x="691" y="455"/>
                  </a:cubicBezTo>
                  <a:cubicBezTo>
                    <a:pt x="730" y="484"/>
                    <a:pt x="594" y="321"/>
                    <a:pt x="594" y="321"/>
                  </a:cubicBezTo>
                  <a:cubicBezTo>
                    <a:pt x="594" y="321"/>
                    <a:pt x="616" y="316"/>
                    <a:pt x="628" y="325"/>
                  </a:cubicBezTo>
                  <a:cubicBezTo>
                    <a:pt x="651" y="343"/>
                    <a:pt x="680" y="393"/>
                    <a:pt x="702" y="412"/>
                  </a:cubicBezTo>
                  <a:cubicBezTo>
                    <a:pt x="717" y="426"/>
                    <a:pt x="747" y="453"/>
                    <a:pt x="771" y="457"/>
                  </a:cubicBezTo>
                  <a:cubicBezTo>
                    <a:pt x="789" y="460"/>
                    <a:pt x="730" y="419"/>
                    <a:pt x="718" y="406"/>
                  </a:cubicBezTo>
                  <a:cubicBezTo>
                    <a:pt x="699" y="385"/>
                    <a:pt x="649" y="319"/>
                    <a:pt x="649" y="319"/>
                  </a:cubicBezTo>
                  <a:cubicBezTo>
                    <a:pt x="649" y="319"/>
                    <a:pt x="662" y="320"/>
                    <a:pt x="666" y="323"/>
                  </a:cubicBezTo>
                  <a:cubicBezTo>
                    <a:pt x="713" y="353"/>
                    <a:pt x="866" y="433"/>
                    <a:pt x="662" y="296"/>
                  </a:cubicBezTo>
                  <a:cubicBezTo>
                    <a:pt x="659" y="294"/>
                    <a:pt x="655" y="293"/>
                    <a:pt x="651" y="292"/>
                  </a:cubicBezTo>
                  <a:cubicBezTo>
                    <a:pt x="587" y="282"/>
                    <a:pt x="587" y="282"/>
                    <a:pt x="587" y="282"/>
                  </a:cubicBezTo>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1" name="Freeform 17"/>
            <p:cNvSpPr>
              <a:spLocks/>
            </p:cNvSpPr>
            <p:nvPr/>
          </p:nvSpPr>
          <p:spPr bwMode="auto">
            <a:xfrm>
              <a:off x="3820" y="2636"/>
              <a:ext cx="21" cy="2"/>
            </a:xfrm>
            <a:custGeom>
              <a:avLst/>
              <a:gdLst>
                <a:gd name="T0" fmla="*/ 16 w 16"/>
                <a:gd name="T1" fmla="*/ 2 h 2"/>
                <a:gd name="T2" fmla="*/ 0 w 16"/>
                <a:gd name="T3" fmla="*/ 0 h 2"/>
              </a:gdLst>
              <a:ahLst/>
              <a:cxnLst>
                <a:cxn ang="0">
                  <a:pos x="T0" y="T1"/>
                </a:cxn>
                <a:cxn ang="0">
                  <a:pos x="T2" y="T3"/>
                </a:cxn>
              </a:cxnLst>
              <a:rect l="0" t="0" r="r" b="b"/>
              <a:pathLst>
                <a:path w="16" h="2">
                  <a:moveTo>
                    <a:pt x="16" y="2"/>
                  </a:moveTo>
                  <a:cubicBezTo>
                    <a:pt x="11" y="1"/>
                    <a:pt x="6" y="0"/>
                    <a:pt x="0" y="0"/>
                  </a:cubicBezTo>
                </a:path>
              </a:pathLst>
            </a:custGeom>
            <a:solidFill>
              <a:srgbClr val="D0BEA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2" name="Freeform 18"/>
            <p:cNvSpPr>
              <a:spLocks/>
            </p:cNvSpPr>
            <p:nvPr/>
          </p:nvSpPr>
          <p:spPr bwMode="auto">
            <a:xfrm>
              <a:off x="5214" y="2432"/>
              <a:ext cx="274" cy="807"/>
            </a:xfrm>
            <a:custGeom>
              <a:avLst/>
              <a:gdLst>
                <a:gd name="T0" fmla="*/ 191 w 212"/>
                <a:gd name="T1" fmla="*/ 8 h 625"/>
                <a:gd name="T2" fmla="*/ 188 w 212"/>
                <a:gd name="T3" fmla="*/ 15 h 625"/>
                <a:gd name="T4" fmla="*/ 103 w 212"/>
                <a:gd name="T5" fmla="*/ 216 h 625"/>
                <a:gd name="T6" fmla="*/ 63 w 212"/>
                <a:gd name="T7" fmla="*/ 302 h 625"/>
                <a:gd name="T8" fmla="*/ 42 w 212"/>
                <a:gd name="T9" fmla="*/ 350 h 625"/>
                <a:gd name="T10" fmla="*/ 26 w 212"/>
                <a:gd name="T11" fmla="*/ 392 h 625"/>
                <a:gd name="T12" fmla="*/ 0 w 212"/>
                <a:gd name="T13" fmla="*/ 542 h 625"/>
                <a:gd name="T14" fmla="*/ 10 w 212"/>
                <a:gd name="T15" fmla="*/ 603 h 625"/>
                <a:gd name="T16" fmla="*/ 21 w 212"/>
                <a:gd name="T17" fmla="*/ 622 h 625"/>
                <a:gd name="T18" fmla="*/ 35 w 212"/>
                <a:gd name="T19" fmla="*/ 621 h 625"/>
                <a:gd name="T20" fmla="*/ 35 w 212"/>
                <a:gd name="T21" fmla="*/ 607 h 625"/>
                <a:gd name="T22" fmla="*/ 31 w 212"/>
                <a:gd name="T23" fmla="*/ 611 h 625"/>
                <a:gd name="T24" fmla="*/ 35 w 212"/>
                <a:gd name="T25" fmla="*/ 607 h 625"/>
                <a:gd name="T26" fmla="*/ 35 w 212"/>
                <a:gd name="T27" fmla="*/ 607 h 625"/>
                <a:gd name="T28" fmla="*/ 31 w 212"/>
                <a:gd name="T29" fmla="*/ 611 h 625"/>
                <a:gd name="T30" fmla="*/ 35 w 212"/>
                <a:gd name="T31" fmla="*/ 607 h 625"/>
                <a:gd name="T32" fmla="*/ 34 w 212"/>
                <a:gd name="T33" fmla="*/ 606 h 625"/>
                <a:gd name="T34" fmla="*/ 26 w 212"/>
                <a:gd name="T35" fmla="*/ 590 h 625"/>
                <a:gd name="T36" fmla="*/ 20 w 212"/>
                <a:gd name="T37" fmla="*/ 542 h 625"/>
                <a:gd name="T38" fmla="*/ 45 w 212"/>
                <a:gd name="T39" fmla="*/ 398 h 625"/>
                <a:gd name="T40" fmla="*/ 60 w 212"/>
                <a:gd name="T41" fmla="*/ 358 h 625"/>
                <a:gd name="T42" fmla="*/ 92 w 212"/>
                <a:gd name="T43" fmla="*/ 287 h 625"/>
                <a:gd name="T44" fmla="*/ 122 w 212"/>
                <a:gd name="T45" fmla="*/ 224 h 625"/>
                <a:gd name="T46" fmla="*/ 210 w 212"/>
                <a:gd name="T47" fmla="*/ 16 h 625"/>
                <a:gd name="T48" fmla="*/ 204 w 212"/>
                <a:gd name="T49" fmla="*/ 3 h 625"/>
                <a:gd name="T50" fmla="*/ 191 w 212"/>
                <a:gd name="T51" fmla="*/ 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625">
                  <a:moveTo>
                    <a:pt x="191" y="8"/>
                  </a:moveTo>
                  <a:cubicBezTo>
                    <a:pt x="191" y="8"/>
                    <a:pt x="190" y="10"/>
                    <a:pt x="188" y="15"/>
                  </a:cubicBezTo>
                  <a:cubicBezTo>
                    <a:pt x="175" y="45"/>
                    <a:pt x="123" y="171"/>
                    <a:pt x="103" y="216"/>
                  </a:cubicBezTo>
                  <a:cubicBezTo>
                    <a:pt x="94" y="237"/>
                    <a:pt x="78" y="270"/>
                    <a:pt x="63" y="302"/>
                  </a:cubicBezTo>
                  <a:cubicBezTo>
                    <a:pt x="55" y="319"/>
                    <a:pt x="48" y="335"/>
                    <a:pt x="42" y="350"/>
                  </a:cubicBezTo>
                  <a:cubicBezTo>
                    <a:pt x="35" y="366"/>
                    <a:pt x="30" y="380"/>
                    <a:pt x="26" y="392"/>
                  </a:cubicBezTo>
                  <a:cubicBezTo>
                    <a:pt x="6" y="459"/>
                    <a:pt x="0" y="507"/>
                    <a:pt x="0" y="542"/>
                  </a:cubicBezTo>
                  <a:cubicBezTo>
                    <a:pt x="0" y="571"/>
                    <a:pt x="5" y="591"/>
                    <a:pt x="10" y="603"/>
                  </a:cubicBezTo>
                  <a:cubicBezTo>
                    <a:pt x="15" y="615"/>
                    <a:pt x="20" y="621"/>
                    <a:pt x="21" y="622"/>
                  </a:cubicBezTo>
                  <a:cubicBezTo>
                    <a:pt x="26" y="625"/>
                    <a:pt x="32" y="625"/>
                    <a:pt x="35" y="621"/>
                  </a:cubicBezTo>
                  <a:cubicBezTo>
                    <a:pt x="39" y="617"/>
                    <a:pt x="39" y="610"/>
                    <a:pt x="35" y="607"/>
                  </a:cubicBezTo>
                  <a:cubicBezTo>
                    <a:pt x="31" y="611"/>
                    <a:pt x="31" y="611"/>
                    <a:pt x="31" y="611"/>
                  </a:cubicBezTo>
                  <a:cubicBezTo>
                    <a:pt x="35" y="607"/>
                    <a:pt x="35" y="607"/>
                    <a:pt x="35" y="607"/>
                  </a:cubicBezTo>
                  <a:cubicBezTo>
                    <a:pt x="35" y="607"/>
                    <a:pt x="35" y="607"/>
                    <a:pt x="35" y="607"/>
                  </a:cubicBezTo>
                  <a:cubicBezTo>
                    <a:pt x="31" y="611"/>
                    <a:pt x="31" y="611"/>
                    <a:pt x="31" y="611"/>
                  </a:cubicBezTo>
                  <a:cubicBezTo>
                    <a:pt x="35" y="607"/>
                    <a:pt x="35" y="607"/>
                    <a:pt x="35" y="607"/>
                  </a:cubicBezTo>
                  <a:cubicBezTo>
                    <a:pt x="35" y="607"/>
                    <a:pt x="35" y="607"/>
                    <a:pt x="34" y="606"/>
                  </a:cubicBezTo>
                  <a:cubicBezTo>
                    <a:pt x="33" y="605"/>
                    <a:pt x="29" y="600"/>
                    <a:pt x="26" y="590"/>
                  </a:cubicBezTo>
                  <a:cubicBezTo>
                    <a:pt x="23" y="579"/>
                    <a:pt x="20" y="564"/>
                    <a:pt x="20" y="542"/>
                  </a:cubicBezTo>
                  <a:cubicBezTo>
                    <a:pt x="20" y="510"/>
                    <a:pt x="26" y="463"/>
                    <a:pt x="45" y="398"/>
                  </a:cubicBezTo>
                  <a:cubicBezTo>
                    <a:pt x="48" y="387"/>
                    <a:pt x="54" y="373"/>
                    <a:pt x="60" y="358"/>
                  </a:cubicBezTo>
                  <a:cubicBezTo>
                    <a:pt x="69" y="336"/>
                    <a:pt x="81" y="310"/>
                    <a:pt x="92" y="287"/>
                  </a:cubicBezTo>
                  <a:cubicBezTo>
                    <a:pt x="104" y="263"/>
                    <a:pt x="114" y="241"/>
                    <a:pt x="122" y="224"/>
                  </a:cubicBezTo>
                  <a:cubicBezTo>
                    <a:pt x="144" y="172"/>
                    <a:pt x="210" y="16"/>
                    <a:pt x="210" y="16"/>
                  </a:cubicBezTo>
                  <a:cubicBezTo>
                    <a:pt x="212" y="11"/>
                    <a:pt x="209" y="5"/>
                    <a:pt x="204" y="3"/>
                  </a:cubicBezTo>
                  <a:cubicBezTo>
                    <a:pt x="199" y="0"/>
                    <a:pt x="193" y="3"/>
                    <a:pt x="191" y="8"/>
                  </a:cubicBez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3" name="Freeform 19"/>
            <p:cNvSpPr>
              <a:spLocks noEditPoints="1"/>
            </p:cNvSpPr>
            <p:nvPr/>
          </p:nvSpPr>
          <p:spPr bwMode="auto">
            <a:xfrm>
              <a:off x="3321" y="2122"/>
              <a:ext cx="422" cy="1601"/>
            </a:xfrm>
            <a:custGeom>
              <a:avLst/>
              <a:gdLst>
                <a:gd name="T0" fmla="*/ 234 w 327"/>
                <a:gd name="T1" fmla="*/ 1 h 1240"/>
                <a:gd name="T2" fmla="*/ 14 w 327"/>
                <a:gd name="T3" fmla="*/ 21 h 1240"/>
                <a:gd name="T4" fmla="*/ 0 w 327"/>
                <a:gd name="T5" fmla="*/ 38 h 1240"/>
                <a:gd name="T6" fmla="*/ 17 w 327"/>
                <a:gd name="T7" fmla="*/ 52 h 1240"/>
                <a:gd name="T8" fmla="*/ 35 w 327"/>
                <a:gd name="T9" fmla="*/ 51 h 1240"/>
                <a:gd name="T10" fmla="*/ 138 w 327"/>
                <a:gd name="T11" fmla="*/ 1160 h 1240"/>
                <a:gd name="T12" fmla="*/ 229 w 327"/>
                <a:gd name="T13" fmla="*/ 1235 h 1240"/>
                <a:gd name="T14" fmla="*/ 247 w 327"/>
                <a:gd name="T15" fmla="*/ 1234 h 1240"/>
                <a:gd name="T16" fmla="*/ 323 w 327"/>
                <a:gd name="T17" fmla="*/ 1143 h 1240"/>
                <a:gd name="T18" fmla="*/ 219 w 327"/>
                <a:gd name="T19" fmla="*/ 33 h 1240"/>
                <a:gd name="T20" fmla="*/ 237 w 327"/>
                <a:gd name="T21" fmla="*/ 32 h 1240"/>
                <a:gd name="T22" fmla="*/ 251 w 327"/>
                <a:gd name="T23" fmla="*/ 15 h 1240"/>
                <a:gd name="T24" fmla="*/ 234 w 327"/>
                <a:gd name="T25" fmla="*/ 1 h 1240"/>
                <a:gd name="T26" fmla="*/ 300 w 327"/>
                <a:gd name="T27" fmla="*/ 1145 h 1240"/>
                <a:gd name="T28" fmla="*/ 245 w 327"/>
                <a:gd name="T29" fmla="*/ 1211 h 1240"/>
                <a:gd name="T30" fmla="*/ 227 w 327"/>
                <a:gd name="T31" fmla="*/ 1213 h 1240"/>
                <a:gd name="T32" fmla="*/ 161 w 327"/>
                <a:gd name="T33" fmla="*/ 1158 h 1240"/>
                <a:gd name="T34" fmla="*/ 57 w 327"/>
                <a:gd name="T35" fmla="*/ 48 h 1240"/>
                <a:gd name="T36" fmla="*/ 197 w 327"/>
                <a:gd name="T37" fmla="*/ 35 h 1240"/>
                <a:gd name="T38" fmla="*/ 300 w 327"/>
                <a:gd name="T39" fmla="*/ 114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1240">
                  <a:moveTo>
                    <a:pt x="234" y="1"/>
                  </a:moveTo>
                  <a:cubicBezTo>
                    <a:pt x="14" y="21"/>
                    <a:pt x="14" y="21"/>
                    <a:pt x="14" y="21"/>
                  </a:cubicBezTo>
                  <a:cubicBezTo>
                    <a:pt x="6" y="22"/>
                    <a:pt x="0" y="30"/>
                    <a:pt x="0" y="38"/>
                  </a:cubicBezTo>
                  <a:cubicBezTo>
                    <a:pt x="1" y="47"/>
                    <a:pt x="9" y="53"/>
                    <a:pt x="17" y="52"/>
                  </a:cubicBezTo>
                  <a:cubicBezTo>
                    <a:pt x="35" y="51"/>
                    <a:pt x="35" y="51"/>
                    <a:pt x="35" y="51"/>
                  </a:cubicBezTo>
                  <a:cubicBezTo>
                    <a:pt x="138" y="1160"/>
                    <a:pt x="138" y="1160"/>
                    <a:pt x="138" y="1160"/>
                  </a:cubicBezTo>
                  <a:cubicBezTo>
                    <a:pt x="142" y="1206"/>
                    <a:pt x="183" y="1240"/>
                    <a:pt x="229" y="1235"/>
                  </a:cubicBezTo>
                  <a:cubicBezTo>
                    <a:pt x="247" y="1234"/>
                    <a:pt x="247" y="1234"/>
                    <a:pt x="247" y="1234"/>
                  </a:cubicBezTo>
                  <a:cubicBezTo>
                    <a:pt x="293" y="1229"/>
                    <a:pt x="327" y="1189"/>
                    <a:pt x="323" y="1143"/>
                  </a:cubicBezTo>
                  <a:cubicBezTo>
                    <a:pt x="219" y="33"/>
                    <a:pt x="219" y="33"/>
                    <a:pt x="219" y="33"/>
                  </a:cubicBezTo>
                  <a:cubicBezTo>
                    <a:pt x="237" y="32"/>
                    <a:pt x="237" y="32"/>
                    <a:pt x="237" y="32"/>
                  </a:cubicBezTo>
                  <a:cubicBezTo>
                    <a:pt x="245" y="31"/>
                    <a:pt x="252" y="23"/>
                    <a:pt x="251" y="15"/>
                  </a:cubicBezTo>
                  <a:cubicBezTo>
                    <a:pt x="250" y="6"/>
                    <a:pt x="242" y="0"/>
                    <a:pt x="234" y="1"/>
                  </a:cubicBezTo>
                  <a:moveTo>
                    <a:pt x="300" y="1145"/>
                  </a:moveTo>
                  <a:cubicBezTo>
                    <a:pt x="304" y="1178"/>
                    <a:pt x="279" y="1208"/>
                    <a:pt x="245" y="1211"/>
                  </a:cubicBezTo>
                  <a:cubicBezTo>
                    <a:pt x="227" y="1213"/>
                    <a:pt x="227" y="1213"/>
                    <a:pt x="227" y="1213"/>
                  </a:cubicBezTo>
                  <a:cubicBezTo>
                    <a:pt x="194" y="1216"/>
                    <a:pt x="164" y="1191"/>
                    <a:pt x="161" y="1158"/>
                  </a:cubicBezTo>
                  <a:cubicBezTo>
                    <a:pt x="57" y="48"/>
                    <a:pt x="57" y="48"/>
                    <a:pt x="57" y="48"/>
                  </a:cubicBezTo>
                  <a:cubicBezTo>
                    <a:pt x="197" y="35"/>
                    <a:pt x="197" y="35"/>
                    <a:pt x="197" y="35"/>
                  </a:cubicBezTo>
                  <a:cubicBezTo>
                    <a:pt x="300" y="1145"/>
                    <a:pt x="300" y="1145"/>
                    <a:pt x="300" y="1145"/>
                  </a:cubicBezTo>
                </a:path>
              </a:pathLst>
            </a:custGeom>
            <a:solidFill>
              <a:srgbClr val="C1BF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4" name="Freeform 20"/>
            <p:cNvSpPr>
              <a:spLocks/>
            </p:cNvSpPr>
            <p:nvPr/>
          </p:nvSpPr>
          <p:spPr bwMode="auto">
            <a:xfrm>
              <a:off x="3394" y="2167"/>
              <a:ext cx="186" cy="90"/>
            </a:xfrm>
            <a:custGeom>
              <a:avLst/>
              <a:gdLst>
                <a:gd name="T0" fmla="*/ 140 w 144"/>
                <a:gd name="T1" fmla="*/ 0 h 70"/>
                <a:gd name="T2" fmla="*/ 0 w 144"/>
                <a:gd name="T3" fmla="*/ 13 h 70"/>
                <a:gd name="T4" fmla="*/ 5 w 144"/>
                <a:gd name="T5" fmla="*/ 70 h 70"/>
                <a:gd name="T6" fmla="*/ 38 w 144"/>
                <a:gd name="T7" fmla="*/ 54 h 70"/>
                <a:gd name="T8" fmla="*/ 42 w 144"/>
                <a:gd name="T9" fmla="*/ 52 h 70"/>
                <a:gd name="T10" fmla="*/ 38 w 144"/>
                <a:gd name="T11" fmla="*/ 10 h 70"/>
                <a:gd name="T12" fmla="*/ 70 w 144"/>
                <a:gd name="T13" fmla="*/ 7 h 70"/>
                <a:gd name="T14" fmla="*/ 74 w 144"/>
                <a:gd name="T15" fmla="*/ 46 h 70"/>
                <a:gd name="T16" fmla="*/ 144 w 144"/>
                <a:gd name="T17" fmla="*/ 41 h 70"/>
                <a:gd name="T18" fmla="*/ 140 w 144"/>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0">
                  <a:moveTo>
                    <a:pt x="140" y="0"/>
                  </a:moveTo>
                  <a:cubicBezTo>
                    <a:pt x="0" y="13"/>
                    <a:pt x="0" y="13"/>
                    <a:pt x="0" y="13"/>
                  </a:cubicBezTo>
                  <a:cubicBezTo>
                    <a:pt x="5" y="70"/>
                    <a:pt x="5" y="70"/>
                    <a:pt x="5" y="70"/>
                  </a:cubicBezTo>
                  <a:cubicBezTo>
                    <a:pt x="17" y="63"/>
                    <a:pt x="28" y="57"/>
                    <a:pt x="38" y="54"/>
                  </a:cubicBezTo>
                  <a:cubicBezTo>
                    <a:pt x="39" y="53"/>
                    <a:pt x="40" y="53"/>
                    <a:pt x="42" y="52"/>
                  </a:cubicBezTo>
                  <a:cubicBezTo>
                    <a:pt x="38" y="10"/>
                    <a:pt x="38" y="10"/>
                    <a:pt x="38" y="10"/>
                  </a:cubicBezTo>
                  <a:cubicBezTo>
                    <a:pt x="70" y="7"/>
                    <a:pt x="70" y="7"/>
                    <a:pt x="70" y="7"/>
                  </a:cubicBezTo>
                  <a:cubicBezTo>
                    <a:pt x="74" y="46"/>
                    <a:pt x="74" y="46"/>
                    <a:pt x="74" y="46"/>
                  </a:cubicBezTo>
                  <a:cubicBezTo>
                    <a:pt x="95" y="43"/>
                    <a:pt x="119" y="41"/>
                    <a:pt x="144" y="41"/>
                  </a:cubicBezTo>
                  <a:cubicBezTo>
                    <a:pt x="140" y="0"/>
                    <a:pt x="140" y="0"/>
                    <a:pt x="140"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5" name="Freeform 21"/>
            <p:cNvSpPr>
              <a:spLocks noEditPoints="1"/>
            </p:cNvSpPr>
            <p:nvPr/>
          </p:nvSpPr>
          <p:spPr bwMode="auto">
            <a:xfrm>
              <a:off x="3401" y="2220"/>
              <a:ext cx="215" cy="399"/>
            </a:xfrm>
            <a:custGeom>
              <a:avLst/>
              <a:gdLst>
                <a:gd name="T0" fmla="*/ 47 w 167"/>
                <a:gd name="T1" fmla="*/ 125 h 309"/>
                <a:gd name="T2" fmla="*/ 9 w 167"/>
                <a:gd name="T3" fmla="*/ 126 h 309"/>
                <a:gd name="T4" fmla="*/ 24 w 167"/>
                <a:gd name="T5" fmla="*/ 287 h 309"/>
                <a:gd name="T6" fmla="*/ 63 w 167"/>
                <a:gd name="T7" fmla="*/ 295 h 309"/>
                <a:gd name="T8" fmla="*/ 47 w 167"/>
                <a:gd name="T9" fmla="*/ 125 h 309"/>
                <a:gd name="T10" fmla="*/ 150 w 167"/>
                <a:gd name="T11" fmla="*/ 125 h 309"/>
                <a:gd name="T12" fmla="*/ 116 w 167"/>
                <a:gd name="T13" fmla="*/ 125 h 309"/>
                <a:gd name="T14" fmla="*/ 83 w 167"/>
                <a:gd name="T15" fmla="*/ 125 h 309"/>
                <a:gd name="T16" fmla="*/ 80 w 167"/>
                <a:gd name="T17" fmla="*/ 125 h 309"/>
                <a:gd name="T18" fmla="*/ 96 w 167"/>
                <a:gd name="T19" fmla="*/ 300 h 309"/>
                <a:gd name="T20" fmla="*/ 167 w 167"/>
                <a:gd name="T21" fmla="*/ 309 h 309"/>
                <a:gd name="T22" fmla="*/ 150 w 167"/>
                <a:gd name="T23" fmla="*/ 125 h 309"/>
                <a:gd name="T24" fmla="*/ 37 w 167"/>
                <a:gd name="T25" fmla="*/ 11 h 309"/>
                <a:gd name="T26" fmla="*/ 33 w 167"/>
                <a:gd name="T27" fmla="*/ 13 h 309"/>
                <a:gd name="T28" fmla="*/ 0 w 167"/>
                <a:gd name="T29" fmla="*/ 29 h 309"/>
                <a:gd name="T30" fmla="*/ 8 w 167"/>
                <a:gd name="T31" fmla="*/ 106 h 309"/>
                <a:gd name="T32" fmla="*/ 44 w 167"/>
                <a:gd name="T33" fmla="*/ 104 h 309"/>
                <a:gd name="T34" fmla="*/ 46 w 167"/>
                <a:gd name="T35" fmla="*/ 104 h 309"/>
                <a:gd name="T36" fmla="*/ 37 w 167"/>
                <a:gd name="T37" fmla="*/ 11 h 309"/>
                <a:gd name="T38" fmla="*/ 139 w 167"/>
                <a:gd name="T39" fmla="*/ 0 h 309"/>
                <a:gd name="T40" fmla="*/ 69 w 167"/>
                <a:gd name="T41" fmla="*/ 5 h 309"/>
                <a:gd name="T42" fmla="*/ 78 w 167"/>
                <a:gd name="T43" fmla="*/ 105 h 309"/>
                <a:gd name="T44" fmla="*/ 79 w 167"/>
                <a:gd name="T45" fmla="*/ 105 h 309"/>
                <a:gd name="T46" fmla="*/ 119 w 167"/>
                <a:gd name="T47" fmla="*/ 105 h 309"/>
                <a:gd name="T48" fmla="*/ 148 w 167"/>
                <a:gd name="T49" fmla="*/ 105 h 309"/>
                <a:gd name="T50" fmla="*/ 139 w 167"/>
                <a:gd name="T5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309">
                  <a:moveTo>
                    <a:pt x="47" y="125"/>
                  </a:moveTo>
                  <a:cubicBezTo>
                    <a:pt x="34" y="125"/>
                    <a:pt x="21" y="125"/>
                    <a:pt x="9" y="126"/>
                  </a:cubicBezTo>
                  <a:cubicBezTo>
                    <a:pt x="24" y="287"/>
                    <a:pt x="24" y="287"/>
                    <a:pt x="24" y="287"/>
                  </a:cubicBezTo>
                  <a:cubicBezTo>
                    <a:pt x="35" y="290"/>
                    <a:pt x="48" y="292"/>
                    <a:pt x="63" y="295"/>
                  </a:cubicBezTo>
                  <a:cubicBezTo>
                    <a:pt x="47" y="125"/>
                    <a:pt x="47" y="125"/>
                    <a:pt x="47" y="125"/>
                  </a:cubicBezTo>
                  <a:moveTo>
                    <a:pt x="150" y="125"/>
                  </a:moveTo>
                  <a:cubicBezTo>
                    <a:pt x="140" y="125"/>
                    <a:pt x="129" y="125"/>
                    <a:pt x="116" y="125"/>
                  </a:cubicBezTo>
                  <a:cubicBezTo>
                    <a:pt x="106" y="125"/>
                    <a:pt x="95" y="125"/>
                    <a:pt x="83" y="125"/>
                  </a:cubicBezTo>
                  <a:cubicBezTo>
                    <a:pt x="82" y="125"/>
                    <a:pt x="81" y="125"/>
                    <a:pt x="80" y="125"/>
                  </a:cubicBezTo>
                  <a:cubicBezTo>
                    <a:pt x="96" y="300"/>
                    <a:pt x="96" y="300"/>
                    <a:pt x="96" y="300"/>
                  </a:cubicBezTo>
                  <a:cubicBezTo>
                    <a:pt x="121" y="304"/>
                    <a:pt x="147" y="307"/>
                    <a:pt x="167" y="309"/>
                  </a:cubicBezTo>
                  <a:cubicBezTo>
                    <a:pt x="150" y="125"/>
                    <a:pt x="150" y="125"/>
                    <a:pt x="150" y="125"/>
                  </a:cubicBezTo>
                  <a:moveTo>
                    <a:pt x="37" y="11"/>
                  </a:moveTo>
                  <a:cubicBezTo>
                    <a:pt x="35" y="12"/>
                    <a:pt x="34" y="12"/>
                    <a:pt x="33" y="13"/>
                  </a:cubicBezTo>
                  <a:cubicBezTo>
                    <a:pt x="23" y="16"/>
                    <a:pt x="12" y="22"/>
                    <a:pt x="0" y="29"/>
                  </a:cubicBezTo>
                  <a:cubicBezTo>
                    <a:pt x="8" y="106"/>
                    <a:pt x="8" y="106"/>
                    <a:pt x="8" y="106"/>
                  </a:cubicBezTo>
                  <a:cubicBezTo>
                    <a:pt x="17" y="105"/>
                    <a:pt x="30" y="104"/>
                    <a:pt x="44" y="104"/>
                  </a:cubicBezTo>
                  <a:cubicBezTo>
                    <a:pt x="45" y="104"/>
                    <a:pt x="45" y="104"/>
                    <a:pt x="46" y="104"/>
                  </a:cubicBezTo>
                  <a:cubicBezTo>
                    <a:pt x="37" y="11"/>
                    <a:pt x="37" y="11"/>
                    <a:pt x="37" y="11"/>
                  </a:cubicBezTo>
                  <a:moveTo>
                    <a:pt x="139" y="0"/>
                  </a:moveTo>
                  <a:cubicBezTo>
                    <a:pt x="114" y="0"/>
                    <a:pt x="90" y="2"/>
                    <a:pt x="69" y="5"/>
                  </a:cubicBezTo>
                  <a:cubicBezTo>
                    <a:pt x="78" y="105"/>
                    <a:pt x="78" y="105"/>
                    <a:pt x="78" y="105"/>
                  </a:cubicBezTo>
                  <a:cubicBezTo>
                    <a:pt x="78" y="105"/>
                    <a:pt x="79" y="105"/>
                    <a:pt x="79" y="105"/>
                  </a:cubicBezTo>
                  <a:cubicBezTo>
                    <a:pt x="92" y="105"/>
                    <a:pt x="105" y="105"/>
                    <a:pt x="119" y="105"/>
                  </a:cubicBezTo>
                  <a:cubicBezTo>
                    <a:pt x="129" y="105"/>
                    <a:pt x="138" y="105"/>
                    <a:pt x="148" y="105"/>
                  </a:cubicBezTo>
                  <a:cubicBezTo>
                    <a:pt x="139" y="0"/>
                    <a:pt x="139" y="0"/>
                    <a:pt x="139" y="0"/>
                  </a:cubicBezTo>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6" name="Freeform 22"/>
            <p:cNvSpPr>
              <a:spLocks noEditPoints="1"/>
            </p:cNvSpPr>
            <p:nvPr/>
          </p:nvSpPr>
          <p:spPr bwMode="auto">
            <a:xfrm>
              <a:off x="3437" y="2633"/>
              <a:ext cx="195" cy="233"/>
            </a:xfrm>
            <a:custGeom>
              <a:avLst/>
              <a:gdLst>
                <a:gd name="T0" fmla="*/ 41 w 151"/>
                <a:gd name="T1" fmla="*/ 38 h 180"/>
                <a:gd name="T2" fmla="*/ 5 w 151"/>
                <a:gd name="T3" fmla="*/ 55 h 180"/>
                <a:gd name="T4" fmla="*/ 16 w 151"/>
                <a:gd name="T5" fmla="*/ 180 h 180"/>
                <a:gd name="T6" fmla="*/ 53 w 151"/>
                <a:gd name="T7" fmla="*/ 162 h 180"/>
                <a:gd name="T8" fmla="*/ 41 w 151"/>
                <a:gd name="T9" fmla="*/ 38 h 180"/>
                <a:gd name="T10" fmla="*/ 142 w 151"/>
                <a:gd name="T11" fmla="*/ 15 h 180"/>
                <a:gd name="T12" fmla="*/ 80 w 151"/>
                <a:gd name="T13" fmla="*/ 23 h 180"/>
                <a:gd name="T14" fmla="*/ 72 w 151"/>
                <a:gd name="T15" fmla="*/ 25 h 180"/>
                <a:gd name="T16" fmla="*/ 84 w 151"/>
                <a:gd name="T17" fmla="*/ 147 h 180"/>
                <a:gd name="T18" fmla="*/ 117 w 151"/>
                <a:gd name="T19" fmla="*/ 131 h 180"/>
                <a:gd name="T20" fmla="*/ 151 w 151"/>
                <a:gd name="T21" fmla="*/ 116 h 180"/>
                <a:gd name="T22" fmla="*/ 142 w 151"/>
                <a:gd name="T23" fmla="*/ 15 h 180"/>
                <a:gd name="T24" fmla="*/ 0 w 151"/>
                <a:gd name="T25" fmla="*/ 0 h 180"/>
                <a:gd name="T26" fmla="*/ 2 w 151"/>
                <a:gd name="T27" fmla="*/ 31 h 180"/>
                <a:gd name="T28" fmla="*/ 6 w 151"/>
                <a:gd name="T29" fmla="*/ 29 h 180"/>
                <a:gd name="T30" fmla="*/ 33 w 151"/>
                <a:gd name="T31" fmla="*/ 7 h 180"/>
                <a:gd name="T32" fmla="*/ 0 w 151"/>
                <a:gd name="T3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80">
                  <a:moveTo>
                    <a:pt x="41" y="38"/>
                  </a:moveTo>
                  <a:cubicBezTo>
                    <a:pt x="29" y="43"/>
                    <a:pt x="17" y="49"/>
                    <a:pt x="5" y="55"/>
                  </a:cubicBezTo>
                  <a:cubicBezTo>
                    <a:pt x="16" y="180"/>
                    <a:pt x="16" y="180"/>
                    <a:pt x="16" y="180"/>
                  </a:cubicBezTo>
                  <a:cubicBezTo>
                    <a:pt x="26" y="175"/>
                    <a:pt x="39" y="169"/>
                    <a:pt x="53" y="162"/>
                  </a:cubicBezTo>
                  <a:cubicBezTo>
                    <a:pt x="41" y="38"/>
                    <a:pt x="41" y="38"/>
                    <a:pt x="41" y="38"/>
                  </a:cubicBezTo>
                  <a:moveTo>
                    <a:pt x="142" y="15"/>
                  </a:moveTo>
                  <a:cubicBezTo>
                    <a:pt x="120" y="15"/>
                    <a:pt x="95" y="20"/>
                    <a:pt x="80" y="23"/>
                  </a:cubicBezTo>
                  <a:cubicBezTo>
                    <a:pt x="78" y="23"/>
                    <a:pt x="75" y="24"/>
                    <a:pt x="72" y="25"/>
                  </a:cubicBezTo>
                  <a:cubicBezTo>
                    <a:pt x="84" y="147"/>
                    <a:pt x="84" y="147"/>
                    <a:pt x="84" y="147"/>
                  </a:cubicBezTo>
                  <a:cubicBezTo>
                    <a:pt x="96" y="141"/>
                    <a:pt x="108" y="135"/>
                    <a:pt x="117" y="131"/>
                  </a:cubicBezTo>
                  <a:cubicBezTo>
                    <a:pt x="125" y="128"/>
                    <a:pt x="138" y="122"/>
                    <a:pt x="151" y="116"/>
                  </a:cubicBezTo>
                  <a:cubicBezTo>
                    <a:pt x="142" y="15"/>
                    <a:pt x="142" y="15"/>
                    <a:pt x="142" y="15"/>
                  </a:cubicBezTo>
                  <a:moveTo>
                    <a:pt x="0" y="0"/>
                  </a:moveTo>
                  <a:cubicBezTo>
                    <a:pt x="2" y="31"/>
                    <a:pt x="2" y="31"/>
                    <a:pt x="2" y="31"/>
                  </a:cubicBezTo>
                  <a:cubicBezTo>
                    <a:pt x="4" y="30"/>
                    <a:pt x="5" y="30"/>
                    <a:pt x="6" y="29"/>
                  </a:cubicBezTo>
                  <a:cubicBezTo>
                    <a:pt x="13" y="24"/>
                    <a:pt x="33" y="7"/>
                    <a:pt x="33" y="7"/>
                  </a:cubicBezTo>
                  <a:cubicBezTo>
                    <a:pt x="33" y="7"/>
                    <a:pt x="18" y="4"/>
                    <a:pt x="0" y="0"/>
                  </a:cubicBezTo>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7" name="Freeform 23"/>
            <p:cNvSpPr>
              <a:spLocks/>
            </p:cNvSpPr>
            <p:nvPr/>
          </p:nvSpPr>
          <p:spPr bwMode="auto">
            <a:xfrm>
              <a:off x="3559" y="2949"/>
              <a:ext cx="149" cy="651"/>
            </a:xfrm>
            <a:custGeom>
              <a:avLst/>
              <a:gdLst>
                <a:gd name="T0" fmla="*/ 68 w 115"/>
                <a:gd name="T1" fmla="*/ 0 h 504"/>
                <a:gd name="T2" fmla="*/ 52 w 115"/>
                <a:gd name="T3" fmla="*/ 6 h 504"/>
                <a:gd name="T4" fmla="*/ 0 w 115"/>
                <a:gd name="T5" fmla="*/ 24 h 504"/>
                <a:gd name="T6" fmla="*/ 25 w 115"/>
                <a:gd name="T7" fmla="*/ 290 h 504"/>
                <a:gd name="T8" fmla="*/ 95 w 115"/>
                <a:gd name="T9" fmla="*/ 283 h 504"/>
                <a:gd name="T10" fmla="*/ 115 w 115"/>
                <a:gd name="T11" fmla="*/ 504 h 504"/>
                <a:gd name="T12" fmla="*/ 68 w 115"/>
                <a:gd name="T13" fmla="*/ 0 h 504"/>
              </a:gdLst>
              <a:ahLst/>
              <a:cxnLst>
                <a:cxn ang="0">
                  <a:pos x="T0" y="T1"/>
                </a:cxn>
                <a:cxn ang="0">
                  <a:pos x="T2" y="T3"/>
                </a:cxn>
                <a:cxn ang="0">
                  <a:pos x="T4" y="T5"/>
                </a:cxn>
                <a:cxn ang="0">
                  <a:pos x="T6" y="T7"/>
                </a:cxn>
                <a:cxn ang="0">
                  <a:pos x="T8" y="T9"/>
                </a:cxn>
                <a:cxn ang="0">
                  <a:pos x="T10" y="T11"/>
                </a:cxn>
                <a:cxn ang="0">
                  <a:pos x="T12" y="T13"/>
                </a:cxn>
              </a:cxnLst>
              <a:rect l="0" t="0" r="r" b="b"/>
              <a:pathLst>
                <a:path w="115" h="504">
                  <a:moveTo>
                    <a:pt x="68" y="0"/>
                  </a:moveTo>
                  <a:cubicBezTo>
                    <a:pt x="58" y="3"/>
                    <a:pt x="52" y="6"/>
                    <a:pt x="52" y="6"/>
                  </a:cubicBezTo>
                  <a:cubicBezTo>
                    <a:pt x="52" y="6"/>
                    <a:pt x="31" y="14"/>
                    <a:pt x="0" y="24"/>
                  </a:cubicBezTo>
                  <a:cubicBezTo>
                    <a:pt x="25" y="290"/>
                    <a:pt x="25" y="290"/>
                    <a:pt x="25" y="290"/>
                  </a:cubicBezTo>
                  <a:cubicBezTo>
                    <a:pt x="95" y="283"/>
                    <a:pt x="95" y="283"/>
                    <a:pt x="95" y="283"/>
                  </a:cubicBezTo>
                  <a:cubicBezTo>
                    <a:pt x="115" y="504"/>
                    <a:pt x="115" y="504"/>
                    <a:pt x="115" y="504"/>
                  </a:cubicBezTo>
                  <a:cubicBezTo>
                    <a:pt x="68" y="0"/>
                    <a:pt x="68" y="0"/>
                    <a:pt x="68" y="0"/>
                  </a:cubicBezTo>
                </a:path>
              </a:pathLst>
            </a:custGeom>
            <a:solidFill>
              <a:schemeClr val="bg1">
                <a:alpha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8" name="Freeform 24"/>
            <p:cNvSpPr>
              <a:spLocks/>
            </p:cNvSpPr>
            <p:nvPr/>
          </p:nvSpPr>
          <p:spPr bwMode="auto">
            <a:xfrm>
              <a:off x="3559" y="2949"/>
              <a:ext cx="88" cy="31"/>
            </a:xfrm>
            <a:custGeom>
              <a:avLst/>
              <a:gdLst>
                <a:gd name="T0" fmla="*/ 68 w 68"/>
                <a:gd name="T1" fmla="*/ 0 h 24"/>
                <a:gd name="T2" fmla="*/ 52 w 68"/>
                <a:gd name="T3" fmla="*/ 6 h 24"/>
                <a:gd name="T4" fmla="*/ 0 w 68"/>
                <a:gd name="T5" fmla="*/ 24 h 24"/>
                <a:gd name="T6" fmla="*/ 0 w 68"/>
                <a:gd name="T7" fmla="*/ 24 h 24"/>
                <a:gd name="T8" fmla="*/ 52 w 68"/>
                <a:gd name="T9" fmla="*/ 6 h 24"/>
                <a:gd name="T10" fmla="*/ 68 w 68"/>
                <a:gd name="T11" fmla="*/ 0 h 24"/>
                <a:gd name="T12" fmla="*/ 68 w 6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8" h="24">
                  <a:moveTo>
                    <a:pt x="68" y="0"/>
                  </a:moveTo>
                  <a:cubicBezTo>
                    <a:pt x="58" y="3"/>
                    <a:pt x="52" y="6"/>
                    <a:pt x="52" y="6"/>
                  </a:cubicBezTo>
                  <a:cubicBezTo>
                    <a:pt x="52" y="6"/>
                    <a:pt x="31" y="14"/>
                    <a:pt x="0" y="24"/>
                  </a:cubicBezTo>
                  <a:cubicBezTo>
                    <a:pt x="0" y="24"/>
                    <a:pt x="0" y="24"/>
                    <a:pt x="0" y="24"/>
                  </a:cubicBezTo>
                  <a:cubicBezTo>
                    <a:pt x="31" y="14"/>
                    <a:pt x="52" y="6"/>
                    <a:pt x="52" y="6"/>
                  </a:cubicBezTo>
                  <a:cubicBezTo>
                    <a:pt x="52" y="6"/>
                    <a:pt x="58" y="3"/>
                    <a:pt x="68" y="0"/>
                  </a:cubicBezTo>
                  <a:cubicBezTo>
                    <a:pt x="68" y="0"/>
                    <a:pt x="68" y="0"/>
                    <a:pt x="68" y="0"/>
                  </a:cubicBezTo>
                </a:path>
              </a:pathLst>
            </a:custGeom>
            <a:solidFill>
              <a:srgbClr val="F0EA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9" name="Freeform 25"/>
            <p:cNvSpPr>
              <a:spLocks/>
            </p:cNvSpPr>
            <p:nvPr/>
          </p:nvSpPr>
          <p:spPr bwMode="auto">
            <a:xfrm>
              <a:off x="3548" y="2815"/>
              <a:ext cx="99" cy="165"/>
            </a:xfrm>
            <a:custGeom>
              <a:avLst/>
              <a:gdLst>
                <a:gd name="T0" fmla="*/ 68 w 77"/>
                <a:gd name="T1" fmla="*/ 0 h 128"/>
                <a:gd name="T2" fmla="*/ 43 w 77"/>
                <a:gd name="T3" fmla="*/ 9 h 128"/>
                <a:gd name="T4" fmla="*/ 0 w 77"/>
                <a:gd name="T5" fmla="*/ 28 h 128"/>
                <a:gd name="T6" fmla="*/ 9 w 77"/>
                <a:gd name="T7" fmla="*/ 128 h 128"/>
                <a:gd name="T8" fmla="*/ 61 w 77"/>
                <a:gd name="T9" fmla="*/ 110 h 128"/>
                <a:gd name="T10" fmla="*/ 77 w 77"/>
                <a:gd name="T11" fmla="*/ 104 h 128"/>
                <a:gd name="T12" fmla="*/ 68 w 77"/>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77" h="128">
                  <a:moveTo>
                    <a:pt x="68" y="0"/>
                  </a:moveTo>
                  <a:cubicBezTo>
                    <a:pt x="58" y="4"/>
                    <a:pt x="49" y="7"/>
                    <a:pt x="43" y="9"/>
                  </a:cubicBezTo>
                  <a:cubicBezTo>
                    <a:pt x="32" y="14"/>
                    <a:pt x="16" y="20"/>
                    <a:pt x="0" y="28"/>
                  </a:cubicBezTo>
                  <a:cubicBezTo>
                    <a:pt x="9" y="128"/>
                    <a:pt x="9" y="128"/>
                    <a:pt x="9" y="128"/>
                  </a:cubicBezTo>
                  <a:cubicBezTo>
                    <a:pt x="40" y="118"/>
                    <a:pt x="61" y="110"/>
                    <a:pt x="61" y="110"/>
                  </a:cubicBezTo>
                  <a:cubicBezTo>
                    <a:pt x="61" y="110"/>
                    <a:pt x="67" y="107"/>
                    <a:pt x="77" y="104"/>
                  </a:cubicBezTo>
                  <a:cubicBezTo>
                    <a:pt x="68" y="0"/>
                    <a:pt x="68" y="0"/>
                    <a:pt x="68" y="0"/>
                  </a:cubicBezTo>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0" name="Freeform 26"/>
            <p:cNvSpPr>
              <a:spLocks/>
            </p:cNvSpPr>
            <p:nvPr/>
          </p:nvSpPr>
          <p:spPr bwMode="auto">
            <a:xfrm>
              <a:off x="3472" y="2992"/>
              <a:ext cx="78" cy="340"/>
            </a:xfrm>
            <a:custGeom>
              <a:avLst/>
              <a:gdLst>
                <a:gd name="T0" fmla="*/ 37 w 61"/>
                <a:gd name="T1" fmla="*/ 0 h 263"/>
                <a:gd name="T2" fmla="*/ 0 w 61"/>
                <a:gd name="T3" fmla="*/ 11 h 263"/>
                <a:gd name="T4" fmla="*/ 23 w 61"/>
                <a:gd name="T5" fmla="*/ 263 h 263"/>
                <a:gd name="T6" fmla="*/ 61 w 61"/>
                <a:gd name="T7" fmla="*/ 260 h 263"/>
                <a:gd name="T8" fmla="*/ 37 w 61"/>
                <a:gd name="T9" fmla="*/ 0 h 263"/>
              </a:gdLst>
              <a:ahLst/>
              <a:cxnLst>
                <a:cxn ang="0">
                  <a:pos x="T0" y="T1"/>
                </a:cxn>
                <a:cxn ang="0">
                  <a:pos x="T2" y="T3"/>
                </a:cxn>
                <a:cxn ang="0">
                  <a:pos x="T4" y="T5"/>
                </a:cxn>
                <a:cxn ang="0">
                  <a:pos x="T6" y="T7"/>
                </a:cxn>
                <a:cxn ang="0">
                  <a:pos x="T8" y="T9"/>
                </a:cxn>
              </a:cxnLst>
              <a:rect l="0" t="0" r="r" b="b"/>
              <a:pathLst>
                <a:path w="61" h="263">
                  <a:moveTo>
                    <a:pt x="37" y="0"/>
                  </a:moveTo>
                  <a:cubicBezTo>
                    <a:pt x="25" y="4"/>
                    <a:pt x="12" y="7"/>
                    <a:pt x="0" y="11"/>
                  </a:cubicBezTo>
                  <a:cubicBezTo>
                    <a:pt x="23" y="263"/>
                    <a:pt x="23" y="263"/>
                    <a:pt x="23" y="263"/>
                  </a:cubicBezTo>
                  <a:cubicBezTo>
                    <a:pt x="61" y="260"/>
                    <a:pt x="61" y="260"/>
                    <a:pt x="61" y="260"/>
                  </a:cubicBezTo>
                  <a:cubicBezTo>
                    <a:pt x="37" y="0"/>
                    <a:pt x="37" y="0"/>
                    <a:pt x="37" y="0"/>
                  </a:cubicBezTo>
                </a:path>
              </a:pathLst>
            </a:custGeom>
            <a:solidFill>
              <a:schemeClr val="bg1">
                <a:alpha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1" name="Freeform 27"/>
            <p:cNvSpPr>
              <a:spLocks/>
            </p:cNvSpPr>
            <p:nvPr/>
          </p:nvSpPr>
          <p:spPr bwMode="auto">
            <a:xfrm>
              <a:off x="3472" y="2992"/>
              <a:ext cx="47" cy="14"/>
            </a:xfrm>
            <a:custGeom>
              <a:avLst/>
              <a:gdLst>
                <a:gd name="T0" fmla="*/ 37 w 37"/>
                <a:gd name="T1" fmla="*/ 0 h 11"/>
                <a:gd name="T2" fmla="*/ 0 w 37"/>
                <a:gd name="T3" fmla="*/ 11 h 11"/>
                <a:gd name="T4" fmla="*/ 0 w 37"/>
                <a:gd name="T5" fmla="*/ 11 h 11"/>
                <a:gd name="T6" fmla="*/ 37 w 37"/>
                <a:gd name="T7" fmla="*/ 0 h 11"/>
                <a:gd name="T8" fmla="*/ 37 w 37"/>
                <a:gd name="T9" fmla="*/ 0 h 11"/>
              </a:gdLst>
              <a:ahLst/>
              <a:cxnLst>
                <a:cxn ang="0">
                  <a:pos x="T0" y="T1"/>
                </a:cxn>
                <a:cxn ang="0">
                  <a:pos x="T2" y="T3"/>
                </a:cxn>
                <a:cxn ang="0">
                  <a:pos x="T4" y="T5"/>
                </a:cxn>
                <a:cxn ang="0">
                  <a:pos x="T6" y="T7"/>
                </a:cxn>
                <a:cxn ang="0">
                  <a:pos x="T8" y="T9"/>
                </a:cxn>
              </a:cxnLst>
              <a:rect l="0" t="0" r="r" b="b"/>
              <a:pathLst>
                <a:path w="37" h="11">
                  <a:moveTo>
                    <a:pt x="37" y="0"/>
                  </a:moveTo>
                  <a:cubicBezTo>
                    <a:pt x="25" y="4"/>
                    <a:pt x="12" y="7"/>
                    <a:pt x="0" y="11"/>
                  </a:cubicBezTo>
                  <a:cubicBezTo>
                    <a:pt x="0" y="11"/>
                    <a:pt x="0" y="11"/>
                    <a:pt x="0" y="11"/>
                  </a:cubicBezTo>
                  <a:cubicBezTo>
                    <a:pt x="12" y="7"/>
                    <a:pt x="25" y="4"/>
                    <a:pt x="37" y="0"/>
                  </a:cubicBezTo>
                  <a:cubicBezTo>
                    <a:pt x="37" y="0"/>
                    <a:pt x="37" y="0"/>
                    <a:pt x="37" y="0"/>
                  </a:cubicBezTo>
                </a:path>
              </a:pathLst>
            </a:custGeom>
            <a:solidFill>
              <a:srgbClr val="F0EA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2" name="Freeform 28"/>
            <p:cNvSpPr>
              <a:spLocks/>
            </p:cNvSpPr>
            <p:nvPr/>
          </p:nvSpPr>
          <p:spPr bwMode="auto">
            <a:xfrm>
              <a:off x="3460" y="2868"/>
              <a:ext cx="59" cy="138"/>
            </a:xfrm>
            <a:custGeom>
              <a:avLst/>
              <a:gdLst>
                <a:gd name="T0" fmla="*/ 37 w 46"/>
                <a:gd name="T1" fmla="*/ 0 h 107"/>
                <a:gd name="T2" fmla="*/ 0 w 46"/>
                <a:gd name="T3" fmla="*/ 16 h 107"/>
                <a:gd name="T4" fmla="*/ 9 w 46"/>
                <a:gd name="T5" fmla="*/ 107 h 107"/>
                <a:gd name="T6" fmla="*/ 46 w 46"/>
                <a:gd name="T7" fmla="*/ 96 h 107"/>
                <a:gd name="T8" fmla="*/ 37 w 46"/>
                <a:gd name="T9" fmla="*/ 0 h 107"/>
              </a:gdLst>
              <a:ahLst/>
              <a:cxnLst>
                <a:cxn ang="0">
                  <a:pos x="T0" y="T1"/>
                </a:cxn>
                <a:cxn ang="0">
                  <a:pos x="T2" y="T3"/>
                </a:cxn>
                <a:cxn ang="0">
                  <a:pos x="T4" y="T5"/>
                </a:cxn>
                <a:cxn ang="0">
                  <a:pos x="T6" y="T7"/>
                </a:cxn>
                <a:cxn ang="0">
                  <a:pos x="T8" y="T9"/>
                </a:cxn>
              </a:cxnLst>
              <a:rect l="0" t="0" r="r" b="b"/>
              <a:pathLst>
                <a:path w="46" h="107">
                  <a:moveTo>
                    <a:pt x="37" y="0"/>
                  </a:moveTo>
                  <a:cubicBezTo>
                    <a:pt x="24" y="6"/>
                    <a:pt x="11" y="11"/>
                    <a:pt x="0" y="16"/>
                  </a:cubicBezTo>
                  <a:cubicBezTo>
                    <a:pt x="9" y="107"/>
                    <a:pt x="9" y="107"/>
                    <a:pt x="9" y="107"/>
                  </a:cubicBezTo>
                  <a:cubicBezTo>
                    <a:pt x="21" y="103"/>
                    <a:pt x="34" y="100"/>
                    <a:pt x="46" y="96"/>
                  </a:cubicBezTo>
                  <a:cubicBezTo>
                    <a:pt x="37" y="0"/>
                    <a:pt x="37" y="0"/>
                    <a:pt x="37" y="0"/>
                  </a:cubicBezTo>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3" name="Freeform 29"/>
            <p:cNvSpPr>
              <a:spLocks noEditPoints="1"/>
            </p:cNvSpPr>
            <p:nvPr/>
          </p:nvSpPr>
          <p:spPr bwMode="auto">
            <a:xfrm>
              <a:off x="3411" y="2354"/>
              <a:ext cx="225" cy="535"/>
            </a:xfrm>
            <a:custGeom>
              <a:avLst/>
              <a:gdLst>
                <a:gd name="T0" fmla="*/ 73 w 174"/>
                <a:gd name="T1" fmla="*/ 378 h 414"/>
                <a:gd name="T2" fmla="*/ 36 w 174"/>
                <a:gd name="T3" fmla="*/ 396 h 414"/>
                <a:gd name="T4" fmla="*/ 38 w 174"/>
                <a:gd name="T5" fmla="*/ 414 h 414"/>
                <a:gd name="T6" fmla="*/ 75 w 174"/>
                <a:gd name="T7" fmla="*/ 398 h 414"/>
                <a:gd name="T8" fmla="*/ 73 w 174"/>
                <a:gd name="T9" fmla="*/ 378 h 414"/>
                <a:gd name="T10" fmla="*/ 171 w 174"/>
                <a:gd name="T11" fmla="*/ 332 h 414"/>
                <a:gd name="T12" fmla="*/ 137 w 174"/>
                <a:gd name="T13" fmla="*/ 347 h 414"/>
                <a:gd name="T14" fmla="*/ 104 w 174"/>
                <a:gd name="T15" fmla="*/ 363 h 414"/>
                <a:gd name="T16" fmla="*/ 106 w 174"/>
                <a:gd name="T17" fmla="*/ 385 h 414"/>
                <a:gd name="T18" fmla="*/ 149 w 174"/>
                <a:gd name="T19" fmla="*/ 366 h 414"/>
                <a:gd name="T20" fmla="*/ 174 w 174"/>
                <a:gd name="T21" fmla="*/ 357 h 414"/>
                <a:gd name="T22" fmla="*/ 171 w 174"/>
                <a:gd name="T23" fmla="*/ 332 h 414"/>
                <a:gd name="T24" fmla="*/ 88 w 174"/>
                <a:gd name="T25" fmla="*/ 196 h 414"/>
                <a:gd name="T26" fmla="*/ 92 w 174"/>
                <a:gd name="T27" fmla="*/ 241 h 414"/>
                <a:gd name="T28" fmla="*/ 100 w 174"/>
                <a:gd name="T29" fmla="*/ 239 h 414"/>
                <a:gd name="T30" fmla="*/ 162 w 174"/>
                <a:gd name="T31" fmla="*/ 231 h 414"/>
                <a:gd name="T32" fmla="*/ 159 w 174"/>
                <a:gd name="T33" fmla="*/ 205 h 414"/>
                <a:gd name="T34" fmla="*/ 88 w 174"/>
                <a:gd name="T35" fmla="*/ 196 h 414"/>
                <a:gd name="T36" fmla="*/ 16 w 174"/>
                <a:gd name="T37" fmla="*/ 183 h 414"/>
                <a:gd name="T38" fmla="*/ 20 w 174"/>
                <a:gd name="T39" fmla="*/ 216 h 414"/>
                <a:gd name="T40" fmla="*/ 53 w 174"/>
                <a:gd name="T41" fmla="*/ 223 h 414"/>
                <a:gd name="T42" fmla="*/ 26 w 174"/>
                <a:gd name="T43" fmla="*/ 245 h 414"/>
                <a:gd name="T44" fmla="*/ 22 w 174"/>
                <a:gd name="T45" fmla="*/ 247 h 414"/>
                <a:gd name="T46" fmla="*/ 25 w 174"/>
                <a:gd name="T47" fmla="*/ 271 h 414"/>
                <a:gd name="T48" fmla="*/ 61 w 174"/>
                <a:gd name="T49" fmla="*/ 254 h 414"/>
                <a:gd name="T50" fmla="*/ 55 w 174"/>
                <a:gd name="T51" fmla="*/ 191 h 414"/>
                <a:gd name="T52" fmla="*/ 16 w 174"/>
                <a:gd name="T53" fmla="*/ 183 h 414"/>
                <a:gd name="T54" fmla="*/ 70 w 174"/>
                <a:gd name="T55" fmla="*/ 1 h 414"/>
                <a:gd name="T56" fmla="*/ 72 w 174"/>
                <a:gd name="T57" fmla="*/ 21 h 414"/>
                <a:gd name="T58" fmla="*/ 75 w 174"/>
                <a:gd name="T59" fmla="*/ 21 h 414"/>
                <a:gd name="T60" fmla="*/ 108 w 174"/>
                <a:gd name="T61" fmla="*/ 21 h 414"/>
                <a:gd name="T62" fmla="*/ 142 w 174"/>
                <a:gd name="T63" fmla="*/ 21 h 414"/>
                <a:gd name="T64" fmla="*/ 140 w 174"/>
                <a:gd name="T65" fmla="*/ 1 h 414"/>
                <a:gd name="T66" fmla="*/ 111 w 174"/>
                <a:gd name="T67" fmla="*/ 1 h 414"/>
                <a:gd name="T68" fmla="*/ 71 w 174"/>
                <a:gd name="T69" fmla="*/ 1 h 414"/>
                <a:gd name="T70" fmla="*/ 70 w 174"/>
                <a:gd name="T71" fmla="*/ 1 h 414"/>
                <a:gd name="T72" fmla="*/ 36 w 174"/>
                <a:gd name="T73" fmla="*/ 0 h 414"/>
                <a:gd name="T74" fmla="*/ 0 w 174"/>
                <a:gd name="T75" fmla="*/ 2 h 414"/>
                <a:gd name="T76" fmla="*/ 1 w 174"/>
                <a:gd name="T77" fmla="*/ 22 h 414"/>
                <a:gd name="T78" fmla="*/ 39 w 174"/>
                <a:gd name="T79" fmla="*/ 21 h 414"/>
                <a:gd name="T80" fmla="*/ 38 w 174"/>
                <a:gd name="T81" fmla="*/ 0 h 414"/>
                <a:gd name="T82" fmla="*/ 36 w 174"/>
                <a:gd name="T83"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414">
                  <a:moveTo>
                    <a:pt x="73" y="378"/>
                  </a:moveTo>
                  <a:cubicBezTo>
                    <a:pt x="59" y="385"/>
                    <a:pt x="46" y="391"/>
                    <a:pt x="36" y="396"/>
                  </a:cubicBezTo>
                  <a:cubicBezTo>
                    <a:pt x="38" y="414"/>
                    <a:pt x="38" y="414"/>
                    <a:pt x="38" y="414"/>
                  </a:cubicBezTo>
                  <a:cubicBezTo>
                    <a:pt x="49" y="409"/>
                    <a:pt x="62" y="404"/>
                    <a:pt x="75" y="398"/>
                  </a:cubicBezTo>
                  <a:cubicBezTo>
                    <a:pt x="73" y="378"/>
                    <a:pt x="73" y="378"/>
                    <a:pt x="73" y="378"/>
                  </a:cubicBezTo>
                  <a:moveTo>
                    <a:pt x="171" y="332"/>
                  </a:moveTo>
                  <a:cubicBezTo>
                    <a:pt x="158" y="338"/>
                    <a:pt x="145" y="344"/>
                    <a:pt x="137" y="347"/>
                  </a:cubicBezTo>
                  <a:cubicBezTo>
                    <a:pt x="128" y="351"/>
                    <a:pt x="116" y="357"/>
                    <a:pt x="104" y="363"/>
                  </a:cubicBezTo>
                  <a:cubicBezTo>
                    <a:pt x="106" y="385"/>
                    <a:pt x="106" y="385"/>
                    <a:pt x="106" y="385"/>
                  </a:cubicBezTo>
                  <a:cubicBezTo>
                    <a:pt x="122" y="377"/>
                    <a:pt x="138" y="371"/>
                    <a:pt x="149" y="366"/>
                  </a:cubicBezTo>
                  <a:cubicBezTo>
                    <a:pt x="155" y="364"/>
                    <a:pt x="164" y="361"/>
                    <a:pt x="174" y="357"/>
                  </a:cubicBezTo>
                  <a:cubicBezTo>
                    <a:pt x="171" y="332"/>
                    <a:pt x="171" y="332"/>
                    <a:pt x="171" y="332"/>
                  </a:cubicBezTo>
                  <a:moveTo>
                    <a:pt x="88" y="196"/>
                  </a:moveTo>
                  <a:cubicBezTo>
                    <a:pt x="92" y="241"/>
                    <a:pt x="92" y="241"/>
                    <a:pt x="92" y="241"/>
                  </a:cubicBezTo>
                  <a:cubicBezTo>
                    <a:pt x="95" y="240"/>
                    <a:pt x="98" y="239"/>
                    <a:pt x="100" y="239"/>
                  </a:cubicBezTo>
                  <a:cubicBezTo>
                    <a:pt x="115" y="236"/>
                    <a:pt x="140" y="231"/>
                    <a:pt x="162" y="231"/>
                  </a:cubicBezTo>
                  <a:cubicBezTo>
                    <a:pt x="159" y="205"/>
                    <a:pt x="159" y="205"/>
                    <a:pt x="159" y="205"/>
                  </a:cubicBezTo>
                  <a:cubicBezTo>
                    <a:pt x="139" y="203"/>
                    <a:pt x="113" y="200"/>
                    <a:pt x="88" y="196"/>
                  </a:cubicBezTo>
                  <a:moveTo>
                    <a:pt x="16" y="183"/>
                  </a:moveTo>
                  <a:cubicBezTo>
                    <a:pt x="20" y="216"/>
                    <a:pt x="20" y="216"/>
                    <a:pt x="20" y="216"/>
                  </a:cubicBezTo>
                  <a:cubicBezTo>
                    <a:pt x="38" y="220"/>
                    <a:pt x="53" y="223"/>
                    <a:pt x="53" y="223"/>
                  </a:cubicBezTo>
                  <a:cubicBezTo>
                    <a:pt x="53" y="223"/>
                    <a:pt x="33" y="240"/>
                    <a:pt x="26" y="245"/>
                  </a:cubicBezTo>
                  <a:cubicBezTo>
                    <a:pt x="25" y="246"/>
                    <a:pt x="24" y="246"/>
                    <a:pt x="22" y="247"/>
                  </a:cubicBezTo>
                  <a:cubicBezTo>
                    <a:pt x="25" y="271"/>
                    <a:pt x="25" y="271"/>
                    <a:pt x="25" y="271"/>
                  </a:cubicBezTo>
                  <a:cubicBezTo>
                    <a:pt x="37" y="265"/>
                    <a:pt x="49" y="259"/>
                    <a:pt x="61" y="254"/>
                  </a:cubicBezTo>
                  <a:cubicBezTo>
                    <a:pt x="55" y="191"/>
                    <a:pt x="55" y="191"/>
                    <a:pt x="55" y="191"/>
                  </a:cubicBezTo>
                  <a:cubicBezTo>
                    <a:pt x="40" y="188"/>
                    <a:pt x="27" y="186"/>
                    <a:pt x="16" y="183"/>
                  </a:cubicBezTo>
                  <a:moveTo>
                    <a:pt x="70" y="1"/>
                  </a:moveTo>
                  <a:cubicBezTo>
                    <a:pt x="72" y="21"/>
                    <a:pt x="72" y="21"/>
                    <a:pt x="72" y="21"/>
                  </a:cubicBezTo>
                  <a:cubicBezTo>
                    <a:pt x="73" y="21"/>
                    <a:pt x="74" y="21"/>
                    <a:pt x="75" y="21"/>
                  </a:cubicBezTo>
                  <a:cubicBezTo>
                    <a:pt x="87" y="21"/>
                    <a:pt x="98" y="21"/>
                    <a:pt x="108" y="21"/>
                  </a:cubicBezTo>
                  <a:cubicBezTo>
                    <a:pt x="121" y="21"/>
                    <a:pt x="132" y="21"/>
                    <a:pt x="142" y="21"/>
                  </a:cubicBezTo>
                  <a:cubicBezTo>
                    <a:pt x="140" y="1"/>
                    <a:pt x="140" y="1"/>
                    <a:pt x="140" y="1"/>
                  </a:cubicBezTo>
                  <a:cubicBezTo>
                    <a:pt x="130" y="1"/>
                    <a:pt x="121" y="1"/>
                    <a:pt x="111" y="1"/>
                  </a:cubicBezTo>
                  <a:cubicBezTo>
                    <a:pt x="97" y="1"/>
                    <a:pt x="84" y="1"/>
                    <a:pt x="71" y="1"/>
                  </a:cubicBezTo>
                  <a:cubicBezTo>
                    <a:pt x="71" y="1"/>
                    <a:pt x="70" y="1"/>
                    <a:pt x="70" y="1"/>
                  </a:cubicBezTo>
                  <a:moveTo>
                    <a:pt x="36" y="0"/>
                  </a:moveTo>
                  <a:cubicBezTo>
                    <a:pt x="22" y="0"/>
                    <a:pt x="9" y="1"/>
                    <a:pt x="0" y="2"/>
                  </a:cubicBezTo>
                  <a:cubicBezTo>
                    <a:pt x="1" y="22"/>
                    <a:pt x="1" y="22"/>
                    <a:pt x="1" y="22"/>
                  </a:cubicBezTo>
                  <a:cubicBezTo>
                    <a:pt x="13" y="21"/>
                    <a:pt x="26" y="21"/>
                    <a:pt x="39" y="21"/>
                  </a:cubicBezTo>
                  <a:cubicBezTo>
                    <a:pt x="38" y="0"/>
                    <a:pt x="38" y="0"/>
                    <a:pt x="38" y="0"/>
                  </a:cubicBezTo>
                  <a:cubicBezTo>
                    <a:pt x="37" y="0"/>
                    <a:pt x="37" y="0"/>
                    <a:pt x="36" y="0"/>
                  </a:cubicBezTo>
                </a:path>
              </a:pathLst>
            </a:custGeom>
            <a:solidFill>
              <a:srgbClr val="D9CB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58" name="Freeform 30"/>
            <p:cNvSpPr>
              <a:spLocks noEditPoints="1"/>
            </p:cNvSpPr>
            <p:nvPr/>
          </p:nvSpPr>
          <p:spPr bwMode="auto">
            <a:xfrm>
              <a:off x="3394" y="2167"/>
              <a:ext cx="315" cy="1441"/>
            </a:xfrm>
            <a:custGeom>
              <a:avLst/>
              <a:gdLst>
                <a:gd name="T0" fmla="*/ 243 w 244"/>
                <a:gd name="T1" fmla="*/ 1110 h 1116"/>
                <a:gd name="T2" fmla="*/ 244 w 244"/>
                <a:gd name="T3" fmla="*/ 1116 h 1116"/>
                <a:gd name="T4" fmla="*/ 243 w 244"/>
                <a:gd name="T5" fmla="*/ 1110 h 1116"/>
                <a:gd name="T6" fmla="*/ 140 w 244"/>
                <a:gd name="T7" fmla="*/ 0 h 1116"/>
                <a:gd name="T8" fmla="*/ 0 w 244"/>
                <a:gd name="T9" fmla="*/ 13 h 1116"/>
                <a:gd name="T10" fmla="*/ 140 w 244"/>
                <a:gd name="T11" fmla="*/ 0 h 1116"/>
                <a:gd name="T12" fmla="*/ 144 w 244"/>
                <a:gd name="T13" fmla="*/ 41 h 1116"/>
                <a:gd name="T14" fmla="*/ 153 w 244"/>
                <a:gd name="T15" fmla="*/ 146 h 1116"/>
                <a:gd name="T16" fmla="*/ 155 w 244"/>
                <a:gd name="T17" fmla="*/ 166 h 1116"/>
                <a:gd name="T18" fmla="*/ 172 w 244"/>
                <a:gd name="T19" fmla="*/ 350 h 1116"/>
                <a:gd name="T20" fmla="*/ 175 w 244"/>
                <a:gd name="T21" fmla="*/ 376 h 1116"/>
                <a:gd name="T22" fmla="*/ 184 w 244"/>
                <a:gd name="T23" fmla="*/ 477 h 1116"/>
                <a:gd name="T24" fmla="*/ 187 w 244"/>
                <a:gd name="T25" fmla="*/ 502 h 1116"/>
                <a:gd name="T26" fmla="*/ 196 w 244"/>
                <a:gd name="T27" fmla="*/ 606 h 1116"/>
                <a:gd name="T28" fmla="*/ 243 w 244"/>
                <a:gd name="T29" fmla="*/ 1110 h 1116"/>
                <a:gd name="T30" fmla="*/ 140 w 244"/>
                <a:gd name="T31" fmla="*/ 0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1116">
                  <a:moveTo>
                    <a:pt x="243" y="1110"/>
                  </a:moveTo>
                  <a:cubicBezTo>
                    <a:pt x="244" y="1112"/>
                    <a:pt x="244" y="1114"/>
                    <a:pt x="244" y="1116"/>
                  </a:cubicBezTo>
                  <a:cubicBezTo>
                    <a:pt x="244" y="1114"/>
                    <a:pt x="244" y="1112"/>
                    <a:pt x="243" y="1110"/>
                  </a:cubicBezTo>
                  <a:moveTo>
                    <a:pt x="140" y="0"/>
                  </a:moveTo>
                  <a:cubicBezTo>
                    <a:pt x="0" y="13"/>
                    <a:pt x="0" y="13"/>
                    <a:pt x="0" y="13"/>
                  </a:cubicBezTo>
                  <a:cubicBezTo>
                    <a:pt x="140" y="0"/>
                    <a:pt x="140" y="0"/>
                    <a:pt x="140" y="0"/>
                  </a:cubicBezTo>
                  <a:cubicBezTo>
                    <a:pt x="144" y="41"/>
                    <a:pt x="144" y="41"/>
                    <a:pt x="144" y="41"/>
                  </a:cubicBezTo>
                  <a:cubicBezTo>
                    <a:pt x="153" y="146"/>
                    <a:pt x="153" y="146"/>
                    <a:pt x="153" y="146"/>
                  </a:cubicBezTo>
                  <a:cubicBezTo>
                    <a:pt x="155" y="166"/>
                    <a:pt x="155" y="166"/>
                    <a:pt x="155" y="166"/>
                  </a:cubicBezTo>
                  <a:cubicBezTo>
                    <a:pt x="172" y="350"/>
                    <a:pt x="172" y="350"/>
                    <a:pt x="172" y="350"/>
                  </a:cubicBezTo>
                  <a:cubicBezTo>
                    <a:pt x="175" y="376"/>
                    <a:pt x="175" y="376"/>
                    <a:pt x="175" y="376"/>
                  </a:cubicBezTo>
                  <a:cubicBezTo>
                    <a:pt x="184" y="477"/>
                    <a:pt x="184" y="477"/>
                    <a:pt x="184" y="477"/>
                  </a:cubicBezTo>
                  <a:cubicBezTo>
                    <a:pt x="187" y="502"/>
                    <a:pt x="187" y="502"/>
                    <a:pt x="187" y="502"/>
                  </a:cubicBezTo>
                  <a:cubicBezTo>
                    <a:pt x="196" y="606"/>
                    <a:pt x="196" y="606"/>
                    <a:pt x="196" y="606"/>
                  </a:cubicBezTo>
                  <a:cubicBezTo>
                    <a:pt x="243" y="1110"/>
                    <a:pt x="243" y="1110"/>
                    <a:pt x="243" y="1110"/>
                  </a:cubicBezTo>
                  <a:cubicBezTo>
                    <a:pt x="140" y="0"/>
                    <a:pt x="140" y="0"/>
                    <a:pt x="140" y="0"/>
                  </a:cubicBezTo>
                </a:path>
              </a:pathLst>
            </a:custGeom>
            <a:solidFill>
              <a:srgbClr val="CDCC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62" name="Freeform 31"/>
            <p:cNvSpPr>
              <a:spLocks noEditPoints="1"/>
            </p:cNvSpPr>
            <p:nvPr/>
          </p:nvSpPr>
          <p:spPr bwMode="auto">
            <a:xfrm>
              <a:off x="3529" y="3617"/>
              <a:ext cx="113" cy="71"/>
            </a:xfrm>
            <a:custGeom>
              <a:avLst/>
              <a:gdLst>
                <a:gd name="T0" fmla="*/ 60 w 88"/>
                <a:gd name="T1" fmla="*/ 55 h 55"/>
                <a:gd name="T2" fmla="*/ 60 w 88"/>
                <a:gd name="T3" fmla="*/ 55 h 55"/>
                <a:gd name="T4" fmla="*/ 60 w 88"/>
                <a:gd name="T5" fmla="*/ 55 h 55"/>
                <a:gd name="T6" fmla="*/ 60 w 88"/>
                <a:gd name="T7" fmla="*/ 55 h 55"/>
                <a:gd name="T8" fmla="*/ 88 w 88"/>
                <a:gd name="T9" fmla="*/ 53 h 55"/>
                <a:gd name="T10" fmla="*/ 84 w 88"/>
                <a:gd name="T11" fmla="*/ 53 h 55"/>
                <a:gd name="T12" fmla="*/ 66 w 88"/>
                <a:gd name="T13" fmla="*/ 55 h 55"/>
                <a:gd name="T14" fmla="*/ 66 w 88"/>
                <a:gd name="T15" fmla="*/ 55 h 55"/>
                <a:gd name="T16" fmla="*/ 66 w 88"/>
                <a:gd name="T17" fmla="*/ 55 h 55"/>
                <a:gd name="T18" fmla="*/ 84 w 88"/>
                <a:gd name="T19" fmla="*/ 53 h 55"/>
                <a:gd name="T20" fmla="*/ 88 w 88"/>
                <a:gd name="T21" fmla="*/ 53 h 55"/>
                <a:gd name="T22" fmla="*/ 0 w 88"/>
                <a:gd name="T23" fmla="*/ 0 h 55"/>
                <a:gd name="T24" fmla="*/ 0 w 88"/>
                <a:gd name="T25" fmla="*/ 0 h 55"/>
                <a:gd name="T26" fmla="*/ 60 w 88"/>
                <a:gd name="T27" fmla="*/ 55 h 55"/>
                <a:gd name="T28" fmla="*/ 0 w 88"/>
                <a:gd name="T29" fmla="*/ 0 h 55"/>
                <a:gd name="T30" fmla="*/ 0 w 88"/>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55">
                  <a:moveTo>
                    <a:pt x="60" y="55"/>
                  </a:moveTo>
                  <a:cubicBezTo>
                    <a:pt x="60" y="55"/>
                    <a:pt x="60" y="55"/>
                    <a:pt x="60" y="55"/>
                  </a:cubicBezTo>
                  <a:cubicBezTo>
                    <a:pt x="60" y="55"/>
                    <a:pt x="60" y="55"/>
                    <a:pt x="60" y="55"/>
                  </a:cubicBezTo>
                  <a:cubicBezTo>
                    <a:pt x="60" y="55"/>
                    <a:pt x="60" y="55"/>
                    <a:pt x="60" y="55"/>
                  </a:cubicBezTo>
                  <a:moveTo>
                    <a:pt x="88" y="53"/>
                  </a:moveTo>
                  <a:cubicBezTo>
                    <a:pt x="87" y="53"/>
                    <a:pt x="86" y="53"/>
                    <a:pt x="84" y="53"/>
                  </a:cubicBezTo>
                  <a:cubicBezTo>
                    <a:pt x="66" y="55"/>
                    <a:pt x="66" y="55"/>
                    <a:pt x="66" y="55"/>
                  </a:cubicBezTo>
                  <a:cubicBezTo>
                    <a:pt x="66" y="55"/>
                    <a:pt x="66" y="55"/>
                    <a:pt x="66" y="55"/>
                  </a:cubicBezTo>
                  <a:cubicBezTo>
                    <a:pt x="66" y="55"/>
                    <a:pt x="66" y="55"/>
                    <a:pt x="66" y="55"/>
                  </a:cubicBezTo>
                  <a:cubicBezTo>
                    <a:pt x="84" y="53"/>
                    <a:pt x="84" y="53"/>
                    <a:pt x="84" y="53"/>
                  </a:cubicBezTo>
                  <a:cubicBezTo>
                    <a:pt x="86" y="53"/>
                    <a:pt x="87" y="53"/>
                    <a:pt x="88" y="53"/>
                  </a:cubicBezTo>
                  <a:moveTo>
                    <a:pt x="0" y="0"/>
                  </a:moveTo>
                  <a:cubicBezTo>
                    <a:pt x="0" y="0"/>
                    <a:pt x="0" y="0"/>
                    <a:pt x="0" y="0"/>
                  </a:cubicBezTo>
                  <a:cubicBezTo>
                    <a:pt x="3" y="31"/>
                    <a:pt x="29" y="55"/>
                    <a:pt x="60" y="55"/>
                  </a:cubicBezTo>
                  <a:cubicBezTo>
                    <a:pt x="29" y="55"/>
                    <a:pt x="3" y="31"/>
                    <a:pt x="0" y="0"/>
                  </a:cubicBezTo>
                  <a:cubicBezTo>
                    <a:pt x="0" y="0"/>
                    <a:pt x="0" y="0"/>
                    <a:pt x="0"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64" name="Freeform 32"/>
            <p:cNvSpPr>
              <a:spLocks/>
            </p:cNvSpPr>
            <p:nvPr/>
          </p:nvSpPr>
          <p:spPr bwMode="auto">
            <a:xfrm>
              <a:off x="3501" y="3315"/>
              <a:ext cx="212" cy="377"/>
            </a:xfrm>
            <a:custGeom>
              <a:avLst/>
              <a:gdLst>
                <a:gd name="T0" fmla="*/ 0 w 164"/>
                <a:gd name="T1" fmla="*/ 13 h 292"/>
                <a:gd name="T2" fmla="*/ 21 w 164"/>
                <a:gd name="T3" fmla="*/ 234 h 292"/>
                <a:gd name="T4" fmla="*/ 87 w 164"/>
                <a:gd name="T5" fmla="*/ 289 h 292"/>
                <a:gd name="T6" fmla="*/ 105 w 164"/>
                <a:gd name="T7" fmla="*/ 287 h 292"/>
                <a:gd name="T8" fmla="*/ 160 w 164"/>
                <a:gd name="T9" fmla="*/ 221 h 292"/>
                <a:gd name="T10" fmla="*/ 140 w 164"/>
                <a:gd name="T11" fmla="*/ 0 h 292"/>
                <a:gd name="T12" fmla="*/ 0 w 164"/>
                <a:gd name="T13" fmla="*/ 13 h 292"/>
              </a:gdLst>
              <a:ahLst/>
              <a:cxnLst>
                <a:cxn ang="0">
                  <a:pos x="T0" y="T1"/>
                </a:cxn>
                <a:cxn ang="0">
                  <a:pos x="T2" y="T3"/>
                </a:cxn>
                <a:cxn ang="0">
                  <a:pos x="T4" y="T5"/>
                </a:cxn>
                <a:cxn ang="0">
                  <a:pos x="T6" y="T7"/>
                </a:cxn>
                <a:cxn ang="0">
                  <a:pos x="T8" y="T9"/>
                </a:cxn>
                <a:cxn ang="0">
                  <a:pos x="T10" y="T11"/>
                </a:cxn>
                <a:cxn ang="0">
                  <a:pos x="T12" y="T13"/>
                </a:cxn>
              </a:cxnLst>
              <a:rect l="0" t="0" r="r" b="b"/>
              <a:pathLst>
                <a:path w="164" h="292">
                  <a:moveTo>
                    <a:pt x="0" y="13"/>
                  </a:moveTo>
                  <a:cubicBezTo>
                    <a:pt x="21" y="234"/>
                    <a:pt x="21" y="234"/>
                    <a:pt x="21" y="234"/>
                  </a:cubicBezTo>
                  <a:cubicBezTo>
                    <a:pt x="24" y="267"/>
                    <a:pt x="54" y="292"/>
                    <a:pt x="87" y="289"/>
                  </a:cubicBezTo>
                  <a:cubicBezTo>
                    <a:pt x="105" y="287"/>
                    <a:pt x="105" y="287"/>
                    <a:pt x="105" y="287"/>
                  </a:cubicBezTo>
                  <a:cubicBezTo>
                    <a:pt x="139" y="284"/>
                    <a:pt x="164" y="254"/>
                    <a:pt x="160" y="221"/>
                  </a:cubicBezTo>
                  <a:cubicBezTo>
                    <a:pt x="140" y="0"/>
                    <a:pt x="140" y="0"/>
                    <a:pt x="140" y="0"/>
                  </a:cubicBezTo>
                  <a:cubicBezTo>
                    <a:pt x="0" y="13"/>
                    <a:pt x="0" y="13"/>
                    <a:pt x="0" y="13"/>
                  </a:cubicBezTo>
                </a:path>
              </a:pathLst>
            </a:custGeom>
            <a:solidFill>
              <a:srgbClr val="FF862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4" name="Freeform 33"/>
            <p:cNvSpPr>
              <a:spLocks/>
            </p:cNvSpPr>
            <p:nvPr/>
          </p:nvSpPr>
          <p:spPr bwMode="auto">
            <a:xfrm>
              <a:off x="3443" y="2176"/>
              <a:ext cx="47" cy="58"/>
            </a:xfrm>
            <a:custGeom>
              <a:avLst/>
              <a:gdLst>
                <a:gd name="T0" fmla="*/ 32 w 36"/>
                <a:gd name="T1" fmla="*/ 0 h 45"/>
                <a:gd name="T2" fmla="*/ 0 w 36"/>
                <a:gd name="T3" fmla="*/ 3 h 45"/>
                <a:gd name="T4" fmla="*/ 4 w 36"/>
                <a:gd name="T5" fmla="*/ 45 h 45"/>
                <a:gd name="T6" fmla="*/ 36 w 36"/>
                <a:gd name="T7" fmla="*/ 39 h 45"/>
                <a:gd name="T8" fmla="*/ 32 w 36"/>
                <a:gd name="T9" fmla="*/ 0 h 45"/>
              </a:gdLst>
              <a:ahLst/>
              <a:cxnLst>
                <a:cxn ang="0">
                  <a:pos x="T0" y="T1"/>
                </a:cxn>
                <a:cxn ang="0">
                  <a:pos x="T2" y="T3"/>
                </a:cxn>
                <a:cxn ang="0">
                  <a:pos x="T4" y="T5"/>
                </a:cxn>
                <a:cxn ang="0">
                  <a:pos x="T6" y="T7"/>
                </a:cxn>
                <a:cxn ang="0">
                  <a:pos x="T8" y="T9"/>
                </a:cxn>
              </a:cxnLst>
              <a:rect l="0" t="0" r="r" b="b"/>
              <a:pathLst>
                <a:path w="36" h="45">
                  <a:moveTo>
                    <a:pt x="32" y="0"/>
                  </a:moveTo>
                  <a:cubicBezTo>
                    <a:pt x="0" y="3"/>
                    <a:pt x="0" y="3"/>
                    <a:pt x="0" y="3"/>
                  </a:cubicBezTo>
                  <a:cubicBezTo>
                    <a:pt x="4" y="45"/>
                    <a:pt x="4" y="45"/>
                    <a:pt x="4" y="45"/>
                  </a:cubicBezTo>
                  <a:cubicBezTo>
                    <a:pt x="13" y="43"/>
                    <a:pt x="24" y="41"/>
                    <a:pt x="36" y="39"/>
                  </a:cubicBezTo>
                  <a:cubicBezTo>
                    <a:pt x="32" y="0"/>
                    <a:pt x="32" y="0"/>
                    <a:pt x="32" y="0"/>
                  </a:cubicBezTo>
                </a:path>
              </a:pathLst>
            </a:custGeom>
            <a:solidFill>
              <a:srgbClr val="FFFFFF">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3" name="Freeform 34"/>
            <p:cNvSpPr>
              <a:spLocks noEditPoints="1"/>
            </p:cNvSpPr>
            <p:nvPr/>
          </p:nvSpPr>
          <p:spPr bwMode="auto">
            <a:xfrm>
              <a:off x="3449" y="2226"/>
              <a:ext cx="76" cy="381"/>
            </a:xfrm>
            <a:custGeom>
              <a:avLst/>
              <a:gdLst>
                <a:gd name="T0" fmla="*/ 13 w 59"/>
                <a:gd name="T1" fmla="*/ 120 h 295"/>
                <a:gd name="T2" fmla="*/ 10 w 59"/>
                <a:gd name="T3" fmla="*/ 120 h 295"/>
                <a:gd name="T4" fmla="*/ 26 w 59"/>
                <a:gd name="T5" fmla="*/ 290 h 295"/>
                <a:gd name="T6" fmla="*/ 59 w 59"/>
                <a:gd name="T7" fmla="*/ 295 h 295"/>
                <a:gd name="T8" fmla="*/ 43 w 59"/>
                <a:gd name="T9" fmla="*/ 120 h 295"/>
                <a:gd name="T10" fmla="*/ 13 w 59"/>
                <a:gd name="T11" fmla="*/ 120 h 295"/>
                <a:gd name="T12" fmla="*/ 32 w 59"/>
                <a:gd name="T13" fmla="*/ 0 h 295"/>
                <a:gd name="T14" fmla="*/ 0 w 59"/>
                <a:gd name="T15" fmla="*/ 6 h 295"/>
                <a:gd name="T16" fmla="*/ 9 w 59"/>
                <a:gd name="T17" fmla="*/ 99 h 295"/>
                <a:gd name="T18" fmla="*/ 41 w 59"/>
                <a:gd name="T19" fmla="*/ 100 h 295"/>
                <a:gd name="T20" fmla="*/ 32 w 59"/>
                <a:gd name="T2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95">
                  <a:moveTo>
                    <a:pt x="13" y="120"/>
                  </a:moveTo>
                  <a:cubicBezTo>
                    <a:pt x="12" y="120"/>
                    <a:pt x="11" y="120"/>
                    <a:pt x="10" y="120"/>
                  </a:cubicBezTo>
                  <a:cubicBezTo>
                    <a:pt x="26" y="290"/>
                    <a:pt x="26" y="290"/>
                    <a:pt x="26" y="290"/>
                  </a:cubicBezTo>
                  <a:cubicBezTo>
                    <a:pt x="37" y="292"/>
                    <a:pt x="48" y="293"/>
                    <a:pt x="59" y="295"/>
                  </a:cubicBezTo>
                  <a:cubicBezTo>
                    <a:pt x="43" y="120"/>
                    <a:pt x="43" y="120"/>
                    <a:pt x="43" y="120"/>
                  </a:cubicBezTo>
                  <a:cubicBezTo>
                    <a:pt x="33" y="120"/>
                    <a:pt x="23" y="120"/>
                    <a:pt x="13" y="120"/>
                  </a:cubicBezTo>
                  <a:moveTo>
                    <a:pt x="32" y="0"/>
                  </a:moveTo>
                  <a:cubicBezTo>
                    <a:pt x="20" y="2"/>
                    <a:pt x="9" y="4"/>
                    <a:pt x="0" y="6"/>
                  </a:cubicBezTo>
                  <a:cubicBezTo>
                    <a:pt x="9" y="99"/>
                    <a:pt x="9" y="99"/>
                    <a:pt x="9" y="99"/>
                  </a:cubicBezTo>
                  <a:cubicBezTo>
                    <a:pt x="18" y="99"/>
                    <a:pt x="29" y="100"/>
                    <a:pt x="41" y="100"/>
                  </a:cubicBezTo>
                  <a:cubicBezTo>
                    <a:pt x="32" y="0"/>
                    <a:pt x="32" y="0"/>
                    <a:pt x="32" y="0"/>
                  </a:cubicBezTo>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4" name="Freeform 35"/>
            <p:cNvSpPr>
              <a:spLocks/>
            </p:cNvSpPr>
            <p:nvPr/>
          </p:nvSpPr>
          <p:spPr bwMode="auto">
            <a:xfrm>
              <a:off x="3490" y="2665"/>
              <a:ext cx="55" cy="177"/>
            </a:xfrm>
            <a:custGeom>
              <a:avLst/>
              <a:gdLst>
                <a:gd name="T0" fmla="*/ 31 w 43"/>
                <a:gd name="T1" fmla="*/ 0 h 137"/>
                <a:gd name="T2" fmla="*/ 0 w 43"/>
                <a:gd name="T3" fmla="*/ 13 h 137"/>
                <a:gd name="T4" fmla="*/ 12 w 43"/>
                <a:gd name="T5" fmla="*/ 137 h 137"/>
                <a:gd name="T6" fmla="*/ 43 w 43"/>
                <a:gd name="T7" fmla="*/ 122 h 137"/>
                <a:gd name="T8" fmla="*/ 31 w 43"/>
                <a:gd name="T9" fmla="*/ 0 h 137"/>
              </a:gdLst>
              <a:ahLst/>
              <a:cxnLst>
                <a:cxn ang="0">
                  <a:pos x="T0" y="T1"/>
                </a:cxn>
                <a:cxn ang="0">
                  <a:pos x="T2" y="T3"/>
                </a:cxn>
                <a:cxn ang="0">
                  <a:pos x="T4" y="T5"/>
                </a:cxn>
                <a:cxn ang="0">
                  <a:pos x="T6" y="T7"/>
                </a:cxn>
                <a:cxn ang="0">
                  <a:pos x="T8" y="T9"/>
                </a:cxn>
              </a:cxnLst>
              <a:rect l="0" t="0" r="r" b="b"/>
              <a:pathLst>
                <a:path w="43" h="137">
                  <a:moveTo>
                    <a:pt x="31" y="0"/>
                  </a:moveTo>
                  <a:cubicBezTo>
                    <a:pt x="22" y="3"/>
                    <a:pt x="11" y="7"/>
                    <a:pt x="0" y="13"/>
                  </a:cubicBezTo>
                  <a:cubicBezTo>
                    <a:pt x="12" y="137"/>
                    <a:pt x="12" y="137"/>
                    <a:pt x="12" y="137"/>
                  </a:cubicBezTo>
                  <a:cubicBezTo>
                    <a:pt x="22" y="132"/>
                    <a:pt x="33" y="127"/>
                    <a:pt x="43" y="122"/>
                  </a:cubicBezTo>
                  <a:cubicBezTo>
                    <a:pt x="31" y="0"/>
                    <a:pt x="31" y="0"/>
                    <a:pt x="31" y="0"/>
                  </a:cubicBezTo>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5" name="Freeform 36"/>
            <p:cNvSpPr>
              <a:spLocks/>
            </p:cNvSpPr>
            <p:nvPr/>
          </p:nvSpPr>
          <p:spPr bwMode="auto">
            <a:xfrm>
              <a:off x="3519" y="2980"/>
              <a:ext cx="73" cy="348"/>
            </a:xfrm>
            <a:custGeom>
              <a:avLst/>
              <a:gdLst>
                <a:gd name="T0" fmla="*/ 31 w 56"/>
                <a:gd name="T1" fmla="*/ 0 h 269"/>
                <a:gd name="T2" fmla="*/ 0 w 56"/>
                <a:gd name="T3" fmla="*/ 9 h 269"/>
                <a:gd name="T4" fmla="*/ 24 w 56"/>
                <a:gd name="T5" fmla="*/ 269 h 269"/>
                <a:gd name="T6" fmla="*/ 56 w 56"/>
                <a:gd name="T7" fmla="*/ 266 h 269"/>
                <a:gd name="T8" fmla="*/ 31 w 56"/>
                <a:gd name="T9" fmla="*/ 0 h 269"/>
              </a:gdLst>
              <a:ahLst/>
              <a:cxnLst>
                <a:cxn ang="0">
                  <a:pos x="T0" y="T1"/>
                </a:cxn>
                <a:cxn ang="0">
                  <a:pos x="T2" y="T3"/>
                </a:cxn>
                <a:cxn ang="0">
                  <a:pos x="T4" y="T5"/>
                </a:cxn>
                <a:cxn ang="0">
                  <a:pos x="T6" y="T7"/>
                </a:cxn>
                <a:cxn ang="0">
                  <a:pos x="T8" y="T9"/>
                </a:cxn>
              </a:cxnLst>
              <a:rect l="0" t="0" r="r" b="b"/>
              <a:pathLst>
                <a:path w="56" h="269">
                  <a:moveTo>
                    <a:pt x="31" y="0"/>
                  </a:moveTo>
                  <a:cubicBezTo>
                    <a:pt x="21" y="3"/>
                    <a:pt x="11" y="6"/>
                    <a:pt x="0" y="9"/>
                  </a:cubicBezTo>
                  <a:cubicBezTo>
                    <a:pt x="24" y="269"/>
                    <a:pt x="24" y="269"/>
                    <a:pt x="24" y="269"/>
                  </a:cubicBezTo>
                  <a:cubicBezTo>
                    <a:pt x="56" y="266"/>
                    <a:pt x="56" y="266"/>
                    <a:pt x="56" y="266"/>
                  </a:cubicBezTo>
                  <a:cubicBezTo>
                    <a:pt x="31" y="0"/>
                    <a:pt x="31" y="0"/>
                    <a:pt x="31" y="0"/>
                  </a:cubicBezTo>
                </a:path>
              </a:pathLst>
            </a:custGeom>
            <a:solidFill>
              <a:srgbClr val="FFFFFF">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00" name="Freeform 37"/>
            <p:cNvSpPr>
              <a:spLocks/>
            </p:cNvSpPr>
            <p:nvPr/>
          </p:nvSpPr>
          <p:spPr bwMode="auto">
            <a:xfrm>
              <a:off x="3519" y="2980"/>
              <a:ext cx="40" cy="12"/>
            </a:xfrm>
            <a:custGeom>
              <a:avLst/>
              <a:gdLst>
                <a:gd name="T0" fmla="*/ 31 w 31"/>
                <a:gd name="T1" fmla="*/ 0 h 9"/>
                <a:gd name="T2" fmla="*/ 0 w 31"/>
                <a:gd name="T3" fmla="*/ 9 h 9"/>
                <a:gd name="T4" fmla="*/ 0 w 31"/>
                <a:gd name="T5" fmla="*/ 9 h 9"/>
                <a:gd name="T6" fmla="*/ 31 w 31"/>
                <a:gd name="T7" fmla="*/ 0 h 9"/>
                <a:gd name="T8" fmla="*/ 31 w 31"/>
                <a:gd name="T9" fmla="*/ 0 h 9"/>
              </a:gdLst>
              <a:ahLst/>
              <a:cxnLst>
                <a:cxn ang="0">
                  <a:pos x="T0" y="T1"/>
                </a:cxn>
                <a:cxn ang="0">
                  <a:pos x="T2" y="T3"/>
                </a:cxn>
                <a:cxn ang="0">
                  <a:pos x="T4" y="T5"/>
                </a:cxn>
                <a:cxn ang="0">
                  <a:pos x="T6" y="T7"/>
                </a:cxn>
                <a:cxn ang="0">
                  <a:pos x="T8" y="T9"/>
                </a:cxn>
              </a:cxnLst>
              <a:rect l="0" t="0" r="r" b="b"/>
              <a:pathLst>
                <a:path w="31" h="9">
                  <a:moveTo>
                    <a:pt x="31" y="0"/>
                  </a:moveTo>
                  <a:cubicBezTo>
                    <a:pt x="21" y="3"/>
                    <a:pt x="11" y="6"/>
                    <a:pt x="0" y="9"/>
                  </a:cubicBezTo>
                  <a:cubicBezTo>
                    <a:pt x="0" y="9"/>
                    <a:pt x="0" y="9"/>
                    <a:pt x="0" y="9"/>
                  </a:cubicBezTo>
                  <a:cubicBezTo>
                    <a:pt x="11" y="6"/>
                    <a:pt x="21" y="3"/>
                    <a:pt x="31" y="0"/>
                  </a:cubicBezTo>
                  <a:cubicBezTo>
                    <a:pt x="31" y="0"/>
                    <a:pt x="31" y="0"/>
                    <a:pt x="31" y="0"/>
                  </a:cubicBezTo>
                </a:path>
              </a:pathLst>
            </a:custGeom>
            <a:solidFill>
              <a:srgbClr val="F9F7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03" name="Freeform 38"/>
            <p:cNvSpPr>
              <a:spLocks/>
            </p:cNvSpPr>
            <p:nvPr/>
          </p:nvSpPr>
          <p:spPr bwMode="auto">
            <a:xfrm>
              <a:off x="3508" y="2851"/>
              <a:ext cx="51" cy="141"/>
            </a:xfrm>
            <a:custGeom>
              <a:avLst/>
              <a:gdLst>
                <a:gd name="T0" fmla="*/ 31 w 40"/>
                <a:gd name="T1" fmla="*/ 0 h 109"/>
                <a:gd name="T2" fmla="*/ 0 w 40"/>
                <a:gd name="T3" fmla="*/ 13 h 109"/>
                <a:gd name="T4" fmla="*/ 9 w 40"/>
                <a:gd name="T5" fmla="*/ 109 h 109"/>
                <a:gd name="T6" fmla="*/ 40 w 40"/>
                <a:gd name="T7" fmla="*/ 100 h 109"/>
                <a:gd name="T8" fmla="*/ 31 w 40"/>
                <a:gd name="T9" fmla="*/ 0 h 109"/>
              </a:gdLst>
              <a:ahLst/>
              <a:cxnLst>
                <a:cxn ang="0">
                  <a:pos x="T0" y="T1"/>
                </a:cxn>
                <a:cxn ang="0">
                  <a:pos x="T2" y="T3"/>
                </a:cxn>
                <a:cxn ang="0">
                  <a:pos x="T4" y="T5"/>
                </a:cxn>
                <a:cxn ang="0">
                  <a:pos x="T6" y="T7"/>
                </a:cxn>
                <a:cxn ang="0">
                  <a:pos x="T8" y="T9"/>
                </a:cxn>
              </a:cxnLst>
              <a:rect l="0" t="0" r="r" b="b"/>
              <a:pathLst>
                <a:path w="40" h="109">
                  <a:moveTo>
                    <a:pt x="31" y="0"/>
                  </a:moveTo>
                  <a:cubicBezTo>
                    <a:pt x="21" y="4"/>
                    <a:pt x="10" y="9"/>
                    <a:pt x="0" y="13"/>
                  </a:cubicBezTo>
                  <a:cubicBezTo>
                    <a:pt x="9" y="109"/>
                    <a:pt x="9" y="109"/>
                    <a:pt x="9" y="109"/>
                  </a:cubicBezTo>
                  <a:cubicBezTo>
                    <a:pt x="20" y="106"/>
                    <a:pt x="30" y="103"/>
                    <a:pt x="40" y="100"/>
                  </a:cubicBezTo>
                  <a:cubicBezTo>
                    <a:pt x="31" y="0"/>
                    <a:pt x="31" y="0"/>
                    <a:pt x="31" y="0"/>
                  </a:cubicBezTo>
                </a:path>
              </a:pathLst>
            </a:custGeom>
            <a:solidFill>
              <a:schemeClr val="bg1">
                <a:alpha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2" name="Freeform 39"/>
            <p:cNvSpPr>
              <a:spLocks noEditPoints="1"/>
            </p:cNvSpPr>
            <p:nvPr/>
          </p:nvSpPr>
          <p:spPr bwMode="auto">
            <a:xfrm>
              <a:off x="3460" y="2354"/>
              <a:ext cx="88" cy="514"/>
            </a:xfrm>
            <a:custGeom>
              <a:avLst/>
              <a:gdLst>
                <a:gd name="T0" fmla="*/ 66 w 68"/>
                <a:gd name="T1" fmla="*/ 363 h 398"/>
                <a:gd name="T2" fmla="*/ 35 w 68"/>
                <a:gd name="T3" fmla="*/ 378 h 398"/>
                <a:gd name="T4" fmla="*/ 37 w 68"/>
                <a:gd name="T5" fmla="*/ 398 h 398"/>
                <a:gd name="T6" fmla="*/ 68 w 68"/>
                <a:gd name="T7" fmla="*/ 385 h 398"/>
                <a:gd name="T8" fmla="*/ 66 w 68"/>
                <a:gd name="T9" fmla="*/ 363 h 398"/>
                <a:gd name="T10" fmla="*/ 17 w 68"/>
                <a:gd name="T11" fmla="*/ 191 h 398"/>
                <a:gd name="T12" fmla="*/ 23 w 68"/>
                <a:gd name="T13" fmla="*/ 254 h 398"/>
                <a:gd name="T14" fmla="*/ 54 w 68"/>
                <a:gd name="T15" fmla="*/ 241 h 398"/>
                <a:gd name="T16" fmla="*/ 50 w 68"/>
                <a:gd name="T17" fmla="*/ 196 h 398"/>
                <a:gd name="T18" fmla="*/ 17 w 68"/>
                <a:gd name="T19" fmla="*/ 191 h 398"/>
                <a:gd name="T20" fmla="*/ 0 w 68"/>
                <a:gd name="T21" fmla="*/ 0 h 398"/>
                <a:gd name="T22" fmla="*/ 1 w 68"/>
                <a:gd name="T23" fmla="*/ 21 h 398"/>
                <a:gd name="T24" fmla="*/ 4 w 68"/>
                <a:gd name="T25" fmla="*/ 21 h 398"/>
                <a:gd name="T26" fmla="*/ 34 w 68"/>
                <a:gd name="T27" fmla="*/ 21 h 398"/>
                <a:gd name="T28" fmla="*/ 32 w 68"/>
                <a:gd name="T29" fmla="*/ 1 h 398"/>
                <a:gd name="T30" fmla="*/ 0 w 68"/>
                <a:gd name="T3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398">
                  <a:moveTo>
                    <a:pt x="66" y="363"/>
                  </a:moveTo>
                  <a:cubicBezTo>
                    <a:pt x="56" y="368"/>
                    <a:pt x="45" y="373"/>
                    <a:pt x="35" y="378"/>
                  </a:cubicBezTo>
                  <a:cubicBezTo>
                    <a:pt x="37" y="398"/>
                    <a:pt x="37" y="398"/>
                    <a:pt x="37" y="398"/>
                  </a:cubicBezTo>
                  <a:cubicBezTo>
                    <a:pt x="47" y="394"/>
                    <a:pt x="58" y="389"/>
                    <a:pt x="68" y="385"/>
                  </a:cubicBezTo>
                  <a:cubicBezTo>
                    <a:pt x="66" y="363"/>
                    <a:pt x="66" y="363"/>
                    <a:pt x="66" y="363"/>
                  </a:cubicBezTo>
                  <a:moveTo>
                    <a:pt x="17" y="191"/>
                  </a:moveTo>
                  <a:cubicBezTo>
                    <a:pt x="23" y="254"/>
                    <a:pt x="23" y="254"/>
                    <a:pt x="23" y="254"/>
                  </a:cubicBezTo>
                  <a:cubicBezTo>
                    <a:pt x="34" y="248"/>
                    <a:pt x="45" y="244"/>
                    <a:pt x="54" y="241"/>
                  </a:cubicBezTo>
                  <a:cubicBezTo>
                    <a:pt x="50" y="196"/>
                    <a:pt x="50" y="196"/>
                    <a:pt x="50" y="196"/>
                  </a:cubicBezTo>
                  <a:cubicBezTo>
                    <a:pt x="39" y="194"/>
                    <a:pt x="28" y="193"/>
                    <a:pt x="17" y="191"/>
                  </a:cubicBezTo>
                  <a:moveTo>
                    <a:pt x="0" y="0"/>
                  </a:moveTo>
                  <a:cubicBezTo>
                    <a:pt x="1" y="21"/>
                    <a:pt x="1" y="21"/>
                    <a:pt x="1" y="21"/>
                  </a:cubicBezTo>
                  <a:cubicBezTo>
                    <a:pt x="2" y="21"/>
                    <a:pt x="3" y="21"/>
                    <a:pt x="4" y="21"/>
                  </a:cubicBezTo>
                  <a:cubicBezTo>
                    <a:pt x="14" y="21"/>
                    <a:pt x="24" y="21"/>
                    <a:pt x="34" y="21"/>
                  </a:cubicBezTo>
                  <a:cubicBezTo>
                    <a:pt x="32" y="1"/>
                    <a:pt x="32" y="1"/>
                    <a:pt x="32" y="1"/>
                  </a:cubicBezTo>
                  <a:cubicBezTo>
                    <a:pt x="20" y="1"/>
                    <a:pt x="9" y="0"/>
                    <a:pt x="0" y="0"/>
                  </a:cubicBezTo>
                </a:path>
              </a:pathLst>
            </a:custGeom>
            <a:solidFill>
              <a:srgbClr val="F0EA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5" name="Freeform 40"/>
            <p:cNvSpPr>
              <a:spLocks/>
            </p:cNvSpPr>
            <p:nvPr/>
          </p:nvSpPr>
          <p:spPr bwMode="auto">
            <a:xfrm>
              <a:off x="3550" y="3324"/>
              <a:ext cx="70" cy="309"/>
            </a:xfrm>
            <a:custGeom>
              <a:avLst/>
              <a:gdLst>
                <a:gd name="T0" fmla="*/ 32 w 54"/>
                <a:gd name="T1" fmla="*/ 0 h 239"/>
                <a:gd name="T2" fmla="*/ 0 w 54"/>
                <a:gd name="T3" fmla="*/ 3 h 239"/>
                <a:gd name="T4" fmla="*/ 22 w 54"/>
                <a:gd name="T5" fmla="*/ 236 h 239"/>
                <a:gd name="T6" fmla="*/ 40 w 54"/>
                <a:gd name="T7" fmla="*/ 239 h 239"/>
                <a:gd name="T8" fmla="*/ 45 w 54"/>
                <a:gd name="T9" fmla="*/ 239 h 239"/>
                <a:gd name="T10" fmla="*/ 54 w 54"/>
                <a:gd name="T11" fmla="*/ 238 h 239"/>
                <a:gd name="T12" fmla="*/ 32 w 54"/>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54" h="239">
                  <a:moveTo>
                    <a:pt x="32" y="0"/>
                  </a:moveTo>
                  <a:cubicBezTo>
                    <a:pt x="0" y="3"/>
                    <a:pt x="0" y="3"/>
                    <a:pt x="0" y="3"/>
                  </a:cubicBezTo>
                  <a:cubicBezTo>
                    <a:pt x="22" y="236"/>
                    <a:pt x="22" y="236"/>
                    <a:pt x="22" y="236"/>
                  </a:cubicBezTo>
                  <a:cubicBezTo>
                    <a:pt x="27" y="238"/>
                    <a:pt x="33" y="239"/>
                    <a:pt x="40" y="239"/>
                  </a:cubicBezTo>
                  <a:cubicBezTo>
                    <a:pt x="41" y="239"/>
                    <a:pt x="43" y="239"/>
                    <a:pt x="45" y="239"/>
                  </a:cubicBezTo>
                  <a:cubicBezTo>
                    <a:pt x="54" y="238"/>
                    <a:pt x="54" y="238"/>
                    <a:pt x="54" y="238"/>
                  </a:cubicBezTo>
                  <a:cubicBezTo>
                    <a:pt x="32" y="0"/>
                    <a:pt x="32" y="0"/>
                    <a:pt x="32" y="0"/>
                  </a:cubicBezTo>
                </a:path>
              </a:pathLst>
            </a:custGeom>
            <a:solidFill>
              <a:srgbClr val="FFC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6" name="Freeform 41"/>
            <p:cNvSpPr>
              <a:spLocks/>
            </p:cNvSpPr>
            <p:nvPr/>
          </p:nvSpPr>
          <p:spPr bwMode="auto">
            <a:xfrm>
              <a:off x="3298" y="2363"/>
              <a:ext cx="430" cy="287"/>
            </a:xfrm>
            <a:custGeom>
              <a:avLst/>
              <a:gdLst>
                <a:gd name="T0" fmla="*/ 363 w 430"/>
                <a:gd name="T1" fmla="*/ 0 h 287"/>
                <a:gd name="T2" fmla="*/ 178 w 430"/>
                <a:gd name="T3" fmla="*/ 0 h 287"/>
                <a:gd name="T4" fmla="*/ 59 w 430"/>
                <a:gd name="T5" fmla="*/ 21 h 287"/>
                <a:gd name="T6" fmla="*/ 11 w 430"/>
                <a:gd name="T7" fmla="*/ 70 h 287"/>
                <a:gd name="T8" fmla="*/ 0 w 430"/>
                <a:gd name="T9" fmla="*/ 149 h 287"/>
                <a:gd name="T10" fmla="*/ 40 w 430"/>
                <a:gd name="T11" fmla="*/ 215 h 287"/>
                <a:gd name="T12" fmla="*/ 280 w 430"/>
                <a:gd name="T13" fmla="*/ 270 h 287"/>
                <a:gd name="T14" fmla="*/ 430 w 430"/>
                <a:gd name="T15" fmla="*/ 287 h 287"/>
                <a:gd name="T16" fmla="*/ 363 w 430"/>
                <a:gd name="T1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287">
                  <a:moveTo>
                    <a:pt x="363" y="0"/>
                  </a:moveTo>
                  <a:lnTo>
                    <a:pt x="178" y="0"/>
                  </a:lnTo>
                  <a:lnTo>
                    <a:pt x="59" y="21"/>
                  </a:lnTo>
                  <a:lnTo>
                    <a:pt x="11" y="70"/>
                  </a:lnTo>
                  <a:lnTo>
                    <a:pt x="0" y="149"/>
                  </a:lnTo>
                  <a:lnTo>
                    <a:pt x="40" y="215"/>
                  </a:lnTo>
                  <a:lnTo>
                    <a:pt x="280" y="270"/>
                  </a:lnTo>
                  <a:lnTo>
                    <a:pt x="430" y="287"/>
                  </a:lnTo>
                  <a:lnTo>
                    <a:pt x="363" y="0"/>
                  </a:ln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7" name="Freeform 42"/>
            <p:cNvSpPr>
              <a:spLocks/>
            </p:cNvSpPr>
            <p:nvPr/>
          </p:nvSpPr>
          <p:spPr bwMode="auto">
            <a:xfrm>
              <a:off x="3277" y="2268"/>
              <a:ext cx="628" cy="403"/>
            </a:xfrm>
            <a:custGeom>
              <a:avLst/>
              <a:gdLst>
                <a:gd name="T0" fmla="*/ 302 w 487"/>
                <a:gd name="T1" fmla="*/ 275 h 312"/>
                <a:gd name="T2" fmla="*/ 116 w 487"/>
                <a:gd name="T3" fmla="*/ 248 h 312"/>
                <a:gd name="T4" fmla="*/ 23 w 487"/>
                <a:gd name="T5" fmla="*/ 175 h 312"/>
                <a:gd name="T6" fmla="*/ 91 w 487"/>
                <a:gd name="T7" fmla="*/ 90 h 312"/>
                <a:gd name="T8" fmla="*/ 263 w 487"/>
                <a:gd name="T9" fmla="*/ 86 h 312"/>
                <a:gd name="T10" fmla="*/ 332 w 487"/>
                <a:gd name="T11" fmla="*/ 77 h 312"/>
                <a:gd name="T12" fmla="*/ 456 w 487"/>
                <a:gd name="T13" fmla="*/ 42 h 312"/>
                <a:gd name="T14" fmla="*/ 480 w 487"/>
                <a:gd name="T15" fmla="*/ 7 h 312"/>
                <a:gd name="T16" fmla="*/ 428 w 487"/>
                <a:gd name="T17" fmla="*/ 39 h 312"/>
                <a:gd name="T18" fmla="*/ 86 w 487"/>
                <a:gd name="T19" fmla="*/ 72 h 312"/>
                <a:gd name="T20" fmla="*/ 14 w 487"/>
                <a:gd name="T21" fmla="*/ 132 h 312"/>
                <a:gd name="T22" fmla="*/ 7 w 487"/>
                <a:gd name="T23" fmla="*/ 209 h 312"/>
                <a:gd name="T24" fmla="*/ 22 w 487"/>
                <a:gd name="T25" fmla="*/ 237 h 312"/>
                <a:gd name="T26" fmla="*/ 71 w 487"/>
                <a:gd name="T27" fmla="*/ 267 h 312"/>
                <a:gd name="T28" fmla="*/ 157 w 487"/>
                <a:gd name="T29" fmla="*/ 290 h 312"/>
                <a:gd name="T30" fmla="*/ 300 w 487"/>
                <a:gd name="T31" fmla="*/ 305 h 312"/>
                <a:gd name="T32" fmla="*/ 441 w 487"/>
                <a:gd name="T33" fmla="*/ 288 h 312"/>
                <a:gd name="T34" fmla="*/ 302 w 487"/>
                <a:gd name="T35" fmla="*/ 27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312">
                  <a:moveTo>
                    <a:pt x="302" y="275"/>
                  </a:moveTo>
                  <a:cubicBezTo>
                    <a:pt x="254" y="271"/>
                    <a:pt x="161" y="263"/>
                    <a:pt x="116" y="248"/>
                  </a:cubicBezTo>
                  <a:cubicBezTo>
                    <a:pt x="34" y="222"/>
                    <a:pt x="26" y="205"/>
                    <a:pt x="23" y="175"/>
                  </a:cubicBezTo>
                  <a:cubicBezTo>
                    <a:pt x="20" y="147"/>
                    <a:pt x="40" y="97"/>
                    <a:pt x="91" y="90"/>
                  </a:cubicBezTo>
                  <a:cubicBezTo>
                    <a:pt x="134" y="84"/>
                    <a:pt x="220" y="91"/>
                    <a:pt x="263" y="86"/>
                  </a:cubicBezTo>
                  <a:cubicBezTo>
                    <a:pt x="280" y="84"/>
                    <a:pt x="315" y="81"/>
                    <a:pt x="332" y="77"/>
                  </a:cubicBezTo>
                  <a:cubicBezTo>
                    <a:pt x="363" y="70"/>
                    <a:pt x="409" y="72"/>
                    <a:pt x="456" y="42"/>
                  </a:cubicBezTo>
                  <a:cubicBezTo>
                    <a:pt x="465" y="36"/>
                    <a:pt x="487" y="15"/>
                    <a:pt x="480" y="7"/>
                  </a:cubicBezTo>
                  <a:cubicBezTo>
                    <a:pt x="472" y="0"/>
                    <a:pt x="458" y="28"/>
                    <a:pt x="428" y="39"/>
                  </a:cubicBezTo>
                  <a:cubicBezTo>
                    <a:pt x="332" y="77"/>
                    <a:pt x="128" y="57"/>
                    <a:pt x="86" y="72"/>
                  </a:cubicBezTo>
                  <a:cubicBezTo>
                    <a:pt x="63" y="80"/>
                    <a:pt x="28" y="97"/>
                    <a:pt x="14" y="132"/>
                  </a:cubicBezTo>
                  <a:cubicBezTo>
                    <a:pt x="0" y="163"/>
                    <a:pt x="1" y="191"/>
                    <a:pt x="7" y="209"/>
                  </a:cubicBezTo>
                  <a:cubicBezTo>
                    <a:pt x="9" y="217"/>
                    <a:pt x="16" y="232"/>
                    <a:pt x="22" y="237"/>
                  </a:cubicBezTo>
                  <a:cubicBezTo>
                    <a:pt x="31" y="248"/>
                    <a:pt x="57" y="260"/>
                    <a:pt x="71" y="267"/>
                  </a:cubicBezTo>
                  <a:cubicBezTo>
                    <a:pt x="101" y="281"/>
                    <a:pt x="135" y="288"/>
                    <a:pt x="157" y="290"/>
                  </a:cubicBezTo>
                  <a:cubicBezTo>
                    <a:pt x="193" y="293"/>
                    <a:pt x="280" y="291"/>
                    <a:pt x="300" y="305"/>
                  </a:cubicBezTo>
                  <a:cubicBezTo>
                    <a:pt x="311" y="312"/>
                    <a:pt x="443" y="299"/>
                    <a:pt x="441" y="288"/>
                  </a:cubicBezTo>
                  <a:cubicBezTo>
                    <a:pt x="440" y="284"/>
                    <a:pt x="336" y="277"/>
                    <a:pt x="302" y="275"/>
                  </a:cubicBez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grpSp>
        <p:nvGrpSpPr>
          <p:cNvPr id="118" name="Group 45"/>
          <p:cNvGrpSpPr>
            <a:grpSpLocks noChangeAspect="1"/>
          </p:cNvGrpSpPr>
          <p:nvPr/>
        </p:nvGrpSpPr>
        <p:grpSpPr bwMode="auto">
          <a:xfrm>
            <a:off x="1538479" y="3613629"/>
            <a:ext cx="1639887" cy="2081212"/>
            <a:chOff x="1014" y="2479"/>
            <a:chExt cx="1033" cy="1311"/>
          </a:xfrm>
        </p:grpSpPr>
        <p:sp>
          <p:nvSpPr>
            <p:cNvPr id="120" name="Freeform 46"/>
            <p:cNvSpPr>
              <a:spLocks/>
            </p:cNvSpPr>
            <p:nvPr/>
          </p:nvSpPr>
          <p:spPr bwMode="auto">
            <a:xfrm>
              <a:off x="1772" y="2519"/>
              <a:ext cx="247" cy="229"/>
            </a:xfrm>
            <a:custGeom>
              <a:avLst/>
              <a:gdLst>
                <a:gd name="T0" fmla="*/ 0 w 247"/>
                <a:gd name="T1" fmla="*/ 13 h 229"/>
                <a:gd name="T2" fmla="*/ 237 w 247"/>
                <a:gd name="T3" fmla="*/ 229 h 229"/>
                <a:gd name="T4" fmla="*/ 247 w 247"/>
                <a:gd name="T5" fmla="*/ 215 h 229"/>
                <a:gd name="T6" fmla="*/ 11 w 247"/>
                <a:gd name="T7" fmla="*/ 0 h 229"/>
                <a:gd name="T8" fmla="*/ 0 w 247"/>
                <a:gd name="T9" fmla="*/ 13 h 229"/>
              </a:gdLst>
              <a:ahLst/>
              <a:cxnLst>
                <a:cxn ang="0">
                  <a:pos x="T0" y="T1"/>
                </a:cxn>
                <a:cxn ang="0">
                  <a:pos x="T2" y="T3"/>
                </a:cxn>
                <a:cxn ang="0">
                  <a:pos x="T4" y="T5"/>
                </a:cxn>
                <a:cxn ang="0">
                  <a:pos x="T6" y="T7"/>
                </a:cxn>
                <a:cxn ang="0">
                  <a:pos x="T8" y="T9"/>
                </a:cxn>
              </a:cxnLst>
              <a:rect l="0" t="0" r="r" b="b"/>
              <a:pathLst>
                <a:path w="247" h="229">
                  <a:moveTo>
                    <a:pt x="0" y="13"/>
                  </a:moveTo>
                  <a:lnTo>
                    <a:pt x="237" y="229"/>
                  </a:lnTo>
                  <a:lnTo>
                    <a:pt x="247" y="215"/>
                  </a:lnTo>
                  <a:lnTo>
                    <a:pt x="11" y="0"/>
                  </a:lnTo>
                  <a:lnTo>
                    <a:pt x="0" y="13"/>
                  </a:ln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1" name="Freeform 47"/>
            <p:cNvSpPr>
              <a:spLocks/>
            </p:cNvSpPr>
            <p:nvPr/>
          </p:nvSpPr>
          <p:spPr bwMode="auto">
            <a:xfrm>
              <a:off x="1325" y="3056"/>
              <a:ext cx="222" cy="255"/>
            </a:xfrm>
            <a:custGeom>
              <a:avLst/>
              <a:gdLst>
                <a:gd name="T0" fmla="*/ 142 w 194"/>
                <a:gd name="T1" fmla="*/ 36 h 212"/>
                <a:gd name="T2" fmla="*/ 3 w 194"/>
                <a:gd name="T3" fmla="*/ 195 h 212"/>
                <a:gd name="T4" fmla="*/ 4 w 194"/>
                <a:gd name="T5" fmla="*/ 209 h 212"/>
                <a:gd name="T6" fmla="*/ 18 w 194"/>
                <a:gd name="T7" fmla="*/ 207 h 212"/>
                <a:gd name="T8" fmla="*/ 156 w 194"/>
                <a:gd name="T9" fmla="*/ 48 h 212"/>
                <a:gd name="T10" fmla="*/ 184 w 194"/>
                <a:gd name="T11" fmla="*/ 72 h 212"/>
                <a:gd name="T12" fmla="*/ 194 w 194"/>
                <a:gd name="T13" fmla="*/ 61 h 212"/>
                <a:gd name="T14" fmla="*/ 123 w 194"/>
                <a:gd name="T15" fmla="*/ 0 h 212"/>
                <a:gd name="T16" fmla="*/ 114 w 194"/>
                <a:gd name="T17" fmla="*/ 11 h 212"/>
                <a:gd name="T18" fmla="*/ 142 w 194"/>
                <a:gd name="T19" fmla="*/ 3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212">
                  <a:moveTo>
                    <a:pt x="142" y="36"/>
                  </a:moveTo>
                  <a:cubicBezTo>
                    <a:pt x="3" y="195"/>
                    <a:pt x="3" y="195"/>
                    <a:pt x="3" y="195"/>
                  </a:cubicBezTo>
                  <a:cubicBezTo>
                    <a:pt x="0" y="199"/>
                    <a:pt x="0" y="205"/>
                    <a:pt x="4" y="209"/>
                  </a:cubicBezTo>
                  <a:cubicBezTo>
                    <a:pt x="8" y="212"/>
                    <a:pt x="14" y="211"/>
                    <a:pt x="18" y="207"/>
                  </a:cubicBezTo>
                  <a:cubicBezTo>
                    <a:pt x="156" y="48"/>
                    <a:pt x="156" y="48"/>
                    <a:pt x="156" y="48"/>
                  </a:cubicBezTo>
                  <a:cubicBezTo>
                    <a:pt x="184" y="72"/>
                    <a:pt x="184" y="72"/>
                    <a:pt x="184" y="72"/>
                  </a:cubicBezTo>
                  <a:cubicBezTo>
                    <a:pt x="194" y="61"/>
                    <a:pt x="194" y="61"/>
                    <a:pt x="194" y="61"/>
                  </a:cubicBezTo>
                  <a:cubicBezTo>
                    <a:pt x="123" y="0"/>
                    <a:pt x="123" y="0"/>
                    <a:pt x="123" y="0"/>
                  </a:cubicBezTo>
                  <a:cubicBezTo>
                    <a:pt x="114" y="11"/>
                    <a:pt x="114" y="11"/>
                    <a:pt x="114" y="11"/>
                  </a:cubicBezTo>
                  <a:lnTo>
                    <a:pt x="142" y="36"/>
                  </a:ln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2" name="Freeform 48"/>
            <p:cNvSpPr>
              <a:spLocks/>
            </p:cNvSpPr>
            <p:nvPr/>
          </p:nvSpPr>
          <p:spPr bwMode="auto">
            <a:xfrm>
              <a:off x="1831" y="2479"/>
              <a:ext cx="216" cy="208"/>
            </a:xfrm>
            <a:custGeom>
              <a:avLst/>
              <a:gdLst>
                <a:gd name="T0" fmla="*/ 8 w 216"/>
                <a:gd name="T1" fmla="*/ 13 h 208"/>
                <a:gd name="T2" fmla="*/ 30 w 216"/>
                <a:gd name="T3" fmla="*/ 34 h 208"/>
                <a:gd name="T4" fmla="*/ 0 w 216"/>
                <a:gd name="T5" fmla="*/ 69 h 208"/>
                <a:gd name="T6" fmla="*/ 154 w 216"/>
                <a:gd name="T7" fmla="*/ 208 h 208"/>
                <a:gd name="T8" fmla="*/ 184 w 216"/>
                <a:gd name="T9" fmla="*/ 173 h 208"/>
                <a:gd name="T10" fmla="*/ 206 w 216"/>
                <a:gd name="T11" fmla="*/ 194 h 208"/>
                <a:gd name="T12" fmla="*/ 216 w 216"/>
                <a:gd name="T13" fmla="*/ 181 h 208"/>
                <a:gd name="T14" fmla="*/ 20 w 216"/>
                <a:gd name="T15" fmla="*/ 0 h 208"/>
                <a:gd name="T16" fmla="*/ 8 w 216"/>
                <a:gd name="T17" fmla="*/ 1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08">
                  <a:moveTo>
                    <a:pt x="8" y="13"/>
                  </a:moveTo>
                  <a:lnTo>
                    <a:pt x="30" y="34"/>
                  </a:lnTo>
                  <a:lnTo>
                    <a:pt x="0" y="69"/>
                  </a:lnTo>
                  <a:lnTo>
                    <a:pt x="154" y="208"/>
                  </a:lnTo>
                  <a:lnTo>
                    <a:pt x="184" y="173"/>
                  </a:lnTo>
                  <a:lnTo>
                    <a:pt x="206" y="194"/>
                  </a:lnTo>
                  <a:lnTo>
                    <a:pt x="216" y="181"/>
                  </a:lnTo>
                  <a:lnTo>
                    <a:pt x="20" y="0"/>
                  </a:lnTo>
                  <a:lnTo>
                    <a:pt x="8" y="13"/>
                  </a:ln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3" name="Freeform 49"/>
            <p:cNvSpPr>
              <a:spLocks/>
            </p:cNvSpPr>
            <p:nvPr/>
          </p:nvSpPr>
          <p:spPr bwMode="auto">
            <a:xfrm>
              <a:off x="1453" y="2610"/>
              <a:ext cx="471" cy="528"/>
            </a:xfrm>
            <a:custGeom>
              <a:avLst/>
              <a:gdLst>
                <a:gd name="T0" fmla="*/ 339 w 411"/>
                <a:gd name="T1" fmla="*/ 0 h 438"/>
                <a:gd name="T2" fmla="*/ 287 w 411"/>
                <a:gd name="T3" fmla="*/ 61 h 438"/>
                <a:gd name="T4" fmla="*/ 250 w 411"/>
                <a:gd name="T5" fmla="*/ 29 h 438"/>
                <a:gd name="T6" fmla="*/ 246 w 411"/>
                <a:gd name="T7" fmla="*/ 34 h 438"/>
                <a:gd name="T8" fmla="*/ 23 w 411"/>
                <a:gd name="T9" fmla="*/ 291 h 438"/>
                <a:gd name="T10" fmla="*/ 29 w 411"/>
                <a:gd name="T11" fmla="*/ 379 h 438"/>
                <a:gd name="T12" fmla="*/ 70 w 411"/>
                <a:gd name="T13" fmla="*/ 415 h 438"/>
                <a:gd name="T14" fmla="*/ 158 w 411"/>
                <a:gd name="T15" fmla="*/ 409 h 438"/>
                <a:gd name="T16" fmla="*/ 382 w 411"/>
                <a:gd name="T17" fmla="*/ 151 h 438"/>
                <a:gd name="T18" fmla="*/ 385 w 411"/>
                <a:gd name="T19" fmla="*/ 147 h 438"/>
                <a:gd name="T20" fmla="*/ 359 w 411"/>
                <a:gd name="T21" fmla="*/ 124 h 438"/>
                <a:gd name="T22" fmla="*/ 411 w 411"/>
                <a:gd name="T23" fmla="*/ 62 h 438"/>
                <a:gd name="T24" fmla="*/ 339 w 411"/>
                <a:gd name="T2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38">
                  <a:moveTo>
                    <a:pt x="339" y="0"/>
                  </a:moveTo>
                  <a:cubicBezTo>
                    <a:pt x="287" y="61"/>
                    <a:pt x="287" y="61"/>
                    <a:pt x="287" y="61"/>
                  </a:cubicBezTo>
                  <a:cubicBezTo>
                    <a:pt x="250" y="29"/>
                    <a:pt x="250" y="29"/>
                    <a:pt x="250" y="29"/>
                  </a:cubicBezTo>
                  <a:cubicBezTo>
                    <a:pt x="249" y="31"/>
                    <a:pt x="247" y="32"/>
                    <a:pt x="246" y="34"/>
                  </a:cubicBezTo>
                  <a:cubicBezTo>
                    <a:pt x="23" y="291"/>
                    <a:pt x="23" y="291"/>
                    <a:pt x="23" y="291"/>
                  </a:cubicBezTo>
                  <a:cubicBezTo>
                    <a:pt x="0" y="317"/>
                    <a:pt x="3" y="356"/>
                    <a:pt x="29" y="379"/>
                  </a:cubicBezTo>
                  <a:cubicBezTo>
                    <a:pt x="70" y="415"/>
                    <a:pt x="70" y="415"/>
                    <a:pt x="70" y="415"/>
                  </a:cubicBezTo>
                  <a:cubicBezTo>
                    <a:pt x="96" y="438"/>
                    <a:pt x="136" y="435"/>
                    <a:pt x="158" y="409"/>
                  </a:cubicBezTo>
                  <a:cubicBezTo>
                    <a:pt x="382" y="151"/>
                    <a:pt x="382" y="151"/>
                    <a:pt x="382" y="151"/>
                  </a:cubicBezTo>
                  <a:cubicBezTo>
                    <a:pt x="383" y="150"/>
                    <a:pt x="384" y="149"/>
                    <a:pt x="385" y="147"/>
                  </a:cubicBezTo>
                  <a:cubicBezTo>
                    <a:pt x="359" y="124"/>
                    <a:pt x="359" y="124"/>
                    <a:pt x="359" y="124"/>
                  </a:cubicBezTo>
                  <a:cubicBezTo>
                    <a:pt x="411" y="62"/>
                    <a:pt x="411" y="62"/>
                    <a:pt x="411" y="62"/>
                  </a:cubicBezTo>
                  <a:lnTo>
                    <a:pt x="339" y="0"/>
                  </a:ln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4" name="Freeform 50"/>
            <p:cNvSpPr>
              <a:spLocks/>
            </p:cNvSpPr>
            <p:nvPr/>
          </p:nvSpPr>
          <p:spPr bwMode="auto">
            <a:xfrm>
              <a:off x="1483" y="2728"/>
              <a:ext cx="339" cy="381"/>
            </a:xfrm>
            <a:custGeom>
              <a:avLst/>
              <a:gdLst>
                <a:gd name="T0" fmla="*/ 292 w 296"/>
                <a:gd name="T1" fmla="*/ 83 h 316"/>
                <a:gd name="T2" fmla="*/ 222 w 296"/>
                <a:gd name="T3" fmla="*/ 57 h 316"/>
                <a:gd name="T4" fmla="*/ 194 w 296"/>
                <a:gd name="T5" fmla="*/ 0 h 316"/>
                <a:gd name="T6" fmla="*/ 23 w 296"/>
                <a:gd name="T7" fmla="*/ 197 h 316"/>
                <a:gd name="T8" fmla="*/ 20 w 296"/>
                <a:gd name="T9" fmla="*/ 272 h 316"/>
                <a:gd name="T10" fmla="*/ 51 w 296"/>
                <a:gd name="T11" fmla="*/ 299 h 316"/>
                <a:gd name="T12" fmla="*/ 124 w 296"/>
                <a:gd name="T13" fmla="*/ 285 h 316"/>
                <a:gd name="T14" fmla="*/ 296 w 296"/>
                <a:gd name="T15" fmla="*/ 87 h 316"/>
                <a:gd name="T16" fmla="*/ 292 w 296"/>
                <a:gd name="T17" fmla="*/ 8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16">
                  <a:moveTo>
                    <a:pt x="292" y="83"/>
                  </a:moveTo>
                  <a:cubicBezTo>
                    <a:pt x="266" y="60"/>
                    <a:pt x="249" y="80"/>
                    <a:pt x="222" y="57"/>
                  </a:cubicBezTo>
                  <a:cubicBezTo>
                    <a:pt x="199" y="37"/>
                    <a:pt x="209" y="19"/>
                    <a:pt x="194" y="0"/>
                  </a:cubicBezTo>
                  <a:cubicBezTo>
                    <a:pt x="23" y="197"/>
                    <a:pt x="23" y="197"/>
                    <a:pt x="23" y="197"/>
                  </a:cubicBezTo>
                  <a:cubicBezTo>
                    <a:pt x="2" y="222"/>
                    <a:pt x="0" y="255"/>
                    <a:pt x="20" y="272"/>
                  </a:cubicBezTo>
                  <a:cubicBezTo>
                    <a:pt x="51" y="299"/>
                    <a:pt x="51" y="299"/>
                    <a:pt x="51" y="299"/>
                  </a:cubicBezTo>
                  <a:cubicBezTo>
                    <a:pt x="70" y="316"/>
                    <a:pt x="103" y="310"/>
                    <a:pt x="124" y="285"/>
                  </a:cubicBezTo>
                  <a:cubicBezTo>
                    <a:pt x="296" y="87"/>
                    <a:pt x="296" y="87"/>
                    <a:pt x="296" y="87"/>
                  </a:cubicBezTo>
                  <a:cubicBezTo>
                    <a:pt x="295" y="86"/>
                    <a:pt x="294" y="84"/>
                    <a:pt x="292" y="83"/>
                  </a:cubicBez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5" name="Freeform 51"/>
            <p:cNvSpPr>
              <a:spLocks/>
            </p:cNvSpPr>
            <p:nvPr/>
          </p:nvSpPr>
          <p:spPr bwMode="auto">
            <a:xfrm>
              <a:off x="1716" y="2841"/>
              <a:ext cx="67" cy="65"/>
            </a:xfrm>
            <a:custGeom>
              <a:avLst/>
              <a:gdLst>
                <a:gd name="T0" fmla="*/ 55 w 59"/>
                <a:gd name="T1" fmla="*/ 48 h 54"/>
                <a:gd name="T2" fmla="*/ 38 w 59"/>
                <a:gd name="T3" fmla="*/ 49 h 54"/>
                <a:gd name="T4" fmla="*/ 6 w 59"/>
                <a:gd name="T5" fmla="*/ 23 h 54"/>
                <a:gd name="T6" fmla="*/ 4 w 59"/>
                <a:gd name="T7" fmla="*/ 6 h 54"/>
                <a:gd name="T8" fmla="*/ 4 w 59"/>
                <a:gd name="T9" fmla="*/ 6 h 54"/>
                <a:gd name="T10" fmla="*/ 21 w 59"/>
                <a:gd name="T11" fmla="*/ 4 h 54"/>
                <a:gd name="T12" fmla="*/ 53 w 59"/>
                <a:gd name="T13" fmla="*/ 31 h 54"/>
                <a:gd name="T14" fmla="*/ 55 w 59"/>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4">
                  <a:moveTo>
                    <a:pt x="55" y="48"/>
                  </a:moveTo>
                  <a:cubicBezTo>
                    <a:pt x="51" y="53"/>
                    <a:pt x="43" y="54"/>
                    <a:pt x="38" y="49"/>
                  </a:cubicBezTo>
                  <a:cubicBezTo>
                    <a:pt x="6" y="23"/>
                    <a:pt x="6" y="23"/>
                    <a:pt x="6" y="23"/>
                  </a:cubicBezTo>
                  <a:cubicBezTo>
                    <a:pt x="1" y="19"/>
                    <a:pt x="0" y="11"/>
                    <a:pt x="4" y="6"/>
                  </a:cubicBezTo>
                  <a:cubicBezTo>
                    <a:pt x="4" y="6"/>
                    <a:pt x="4" y="6"/>
                    <a:pt x="4" y="6"/>
                  </a:cubicBezTo>
                  <a:cubicBezTo>
                    <a:pt x="8" y="1"/>
                    <a:pt x="16" y="0"/>
                    <a:pt x="21" y="4"/>
                  </a:cubicBezTo>
                  <a:cubicBezTo>
                    <a:pt x="53" y="31"/>
                    <a:pt x="53" y="31"/>
                    <a:pt x="53" y="31"/>
                  </a:cubicBezTo>
                  <a:cubicBezTo>
                    <a:pt x="58" y="35"/>
                    <a:pt x="59" y="43"/>
                    <a:pt x="55" y="48"/>
                  </a:cubicBez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6" name="Freeform 52"/>
            <p:cNvSpPr>
              <a:spLocks/>
            </p:cNvSpPr>
            <p:nvPr/>
          </p:nvSpPr>
          <p:spPr bwMode="auto">
            <a:xfrm>
              <a:off x="1686" y="2880"/>
              <a:ext cx="67" cy="65"/>
            </a:xfrm>
            <a:custGeom>
              <a:avLst/>
              <a:gdLst>
                <a:gd name="T0" fmla="*/ 55 w 59"/>
                <a:gd name="T1" fmla="*/ 48 h 54"/>
                <a:gd name="T2" fmla="*/ 38 w 59"/>
                <a:gd name="T3" fmla="*/ 49 h 54"/>
                <a:gd name="T4" fmla="*/ 6 w 59"/>
                <a:gd name="T5" fmla="*/ 23 h 54"/>
                <a:gd name="T6" fmla="*/ 4 w 59"/>
                <a:gd name="T7" fmla="*/ 6 h 54"/>
                <a:gd name="T8" fmla="*/ 4 w 59"/>
                <a:gd name="T9" fmla="*/ 6 h 54"/>
                <a:gd name="T10" fmla="*/ 21 w 59"/>
                <a:gd name="T11" fmla="*/ 4 h 54"/>
                <a:gd name="T12" fmla="*/ 53 w 59"/>
                <a:gd name="T13" fmla="*/ 31 h 54"/>
                <a:gd name="T14" fmla="*/ 55 w 59"/>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4">
                  <a:moveTo>
                    <a:pt x="55" y="48"/>
                  </a:moveTo>
                  <a:cubicBezTo>
                    <a:pt x="51" y="53"/>
                    <a:pt x="43" y="54"/>
                    <a:pt x="38" y="49"/>
                  </a:cubicBezTo>
                  <a:cubicBezTo>
                    <a:pt x="6" y="23"/>
                    <a:pt x="6" y="23"/>
                    <a:pt x="6" y="23"/>
                  </a:cubicBezTo>
                  <a:cubicBezTo>
                    <a:pt x="1" y="19"/>
                    <a:pt x="0" y="11"/>
                    <a:pt x="4" y="6"/>
                  </a:cubicBezTo>
                  <a:cubicBezTo>
                    <a:pt x="4" y="6"/>
                    <a:pt x="4" y="6"/>
                    <a:pt x="4" y="6"/>
                  </a:cubicBezTo>
                  <a:cubicBezTo>
                    <a:pt x="8" y="1"/>
                    <a:pt x="16" y="0"/>
                    <a:pt x="21" y="4"/>
                  </a:cubicBezTo>
                  <a:cubicBezTo>
                    <a:pt x="53" y="31"/>
                    <a:pt x="53" y="31"/>
                    <a:pt x="53" y="31"/>
                  </a:cubicBezTo>
                  <a:cubicBezTo>
                    <a:pt x="58" y="35"/>
                    <a:pt x="59" y="43"/>
                    <a:pt x="55" y="48"/>
                  </a:cubicBez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7" name="Freeform 53"/>
            <p:cNvSpPr>
              <a:spLocks/>
            </p:cNvSpPr>
            <p:nvPr/>
          </p:nvSpPr>
          <p:spPr bwMode="auto">
            <a:xfrm>
              <a:off x="1656" y="2919"/>
              <a:ext cx="68" cy="65"/>
            </a:xfrm>
            <a:custGeom>
              <a:avLst/>
              <a:gdLst>
                <a:gd name="T0" fmla="*/ 55 w 59"/>
                <a:gd name="T1" fmla="*/ 48 h 54"/>
                <a:gd name="T2" fmla="*/ 38 w 59"/>
                <a:gd name="T3" fmla="*/ 49 h 54"/>
                <a:gd name="T4" fmla="*/ 6 w 59"/>
                <a:gd name="T5" fmla="*/ 23 h 54"/>
                <a:gd name="T6" fmla="*/ 4 w 59"/>
                <a:gd name="T7" fmla="*/ 6 h 54"/>
                <a:gd name="T8" fmla="*/ 4 w 59"/>
                <a:gd name="T9" fmla="*/ 6 h 54"/>
                <a:gd name="T10" fmla="*/ 21 w 59"/>
                <a:gd name="T11" fmla="*/ 4 h 54"/>
                <a:gd name="T12" fmla="*/ 53 w 59"/>
                <a:gd name="T13" fmla="*/ 31 h 54"/>
                <a:gd name="T14" fmla="*/ 55 w 59"/>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4">
                  <a:moveTo>
                    <a:pt x="55" y="48"/>
                  </a:moveTo>
                  <a:cubicBezTo>
                    <a:pt x="51" y="53"/>
                    <a:pt x="43" y="54"/>
                    <a:pt x="38" y="49"/>
                  </a:cubicBezTo>
                  <a:cubicBezTo>
                    <a:pt x="6" y="23"/>
                    <a:pt x="6" y="23"/>
                    <a:pt x="6" y="23"/>
                  </a:cubicBezTo>
                  <a:cubicBezTo>
                    <a:pt x="1" y="19"/>
                    <a:pt x="0" y="11"/>
                    <a:pt x="4" y="6"/>
                  </a:cubicBezTo>
                  <a:cubicBezTo>
                    <a:pt x="4" y="6"/>
                    <a:pt x="4" y="6"/>
                    <a:pt x="4" y="6"/>
                  </a:cubicBezTo>
                  <a:cubicBezTo>
                    <a:pt x="8" y="1"/>
                    <a:pt x="16" y="0"/>
                    <a:pt x="21" y="4"/>
                  </a:cubicBezTo>
                  <a:cubicBezTo>
                    <a:pt x="53" y="31"/>
                    <a:pt x="53" y="31"/>
                    <a:pt x="53" y="31"/>
                  </a:cubicBezTo>
                  <a:cubicBezTo>
                    <a:pt x="58" y="35"/>
                    <a:pt x="59" y="43"/>
                    <a:pt x="55" y="48"/>
                  </a:cubicBez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8" name="Freeform 54"/>
            <p:cNvSpPr>
              <a:spLocks/>
            </p:cNvSpPr>
            <p:nvPr/>
          </p:nvSpPr>
          <p:spPr bwMode="auto">
            <a:xfrm>
              <a:off x="1626" y="2957"/>
              <a:ext cx="68" cy="65"/>
            </a:xfrm>
            <a:custGeom>
              <a:avLst/>
              <a:gdLst>
                <a:gd name="T0" fmla="*/ 55 w 59"/>
                <a:gd name="T1" fmla="*/ 48 h 54"/>
                <a:gd name="T2" fmla="*/ 38 w 59"/>
                <a:gd name="T3" fmla="*/ 49 h 54"/>
                <a:gd name="T4" fmla="*/ 6 w 59"/>
                <a:gd name="T5" fmla="*/ 23 h 54"/>
                <a:gd name="T6" fmla="*/ 4 w 59"/>
                <a:gd name="T7" fmla="*/ 6 h 54"/>
                <a:gd name="T8" fmla="*/ 4 w 59"/>
                <a:gd name="T9" fmla="*/ 6 h 54"/>
                <a:gd name="T10" fmla="*/ 21 w 59"/>
                <a:gd name="T11" fmla="*/ 4 h 54"/>
                <a:gd name="T12" fmla="*/ 53 w 59"/>
                <a:gd name="T13" fmla="*/ 31 h 54"/>
                <a:gd name="T14" fmla="*/ 55 w 59"/>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4">
                  <a:moveTo>
                    <a:pt x="55" y="48"/>
                  </a:moveTo>
                  <a:cubicBezTo>
                    <a:pt x="51" y="53"/>
                    <a:pt x="43" y="54"/>
                    <a:pt x="38" y="49"/>
                  </a:cubicBezTo>
                  <a:cubicBezTo>
                    <a:pt x="6" y="23"/>
                    <a:pt x="6" y="23"/>
                    <a:pt x="6" y="23"/>
                  </a:cubicBezTo>
                  <a:cubicBezTo>
                    <a:pt x="1" y="19"/>
                    <a:pt x="0" y="11"/>
                    <a:pt x="4" y="6"/>
                  </a:cubicBezTo>
                  <a:cubicBezTo>
                    <a:pt x="4" y="6"/>
                    <a:pt x="4" y="6"/>
                    <a:pt x="4" y="6"/>
                  </a:cubicBezTo>
                  <a:cubicBezTo>
                    <a:pt x="8" y="1"/>
                    <a:pt x="16" y="0"/>
                    <a:pt x="21" y="4"/>
                  </a:cubicBezTo>
                  <a:cubicBezTo>
                    <a:pt x="53" y="31"/>
                    <a:pt x="53" y="31"/>
                    <a:pt x="53" y="31"/>
                  </a:cubicBezTo>
                  <a:cubicBezTo>
                    <a:pt x="58" y="35"/>
                    <a:pt x="59" y="43"/>
                    <a:pt x="55" y="48"/>
                  </a:cubicBez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9" name="Freeform 55"/>
            <p:cNvSpPr>
              <a:spLocks/>
            </p:cNvSpPr>
            <p:nvPr/>
          </p:nvSpPr>
          <p:spPr bwMode="auto">
            <a:xfrm>
              <a:off x="1596" y="2996"/>
              <a:ext cx="68" cy="65"/>
            </a:xfrm>
            <a:custGeom>
              <a:avLst/>
              <a:gdLst>
                <a:gd name="T0" fmla="*/ 55 w 59"/>
                <a:gd name="T1" fmla="*/ 48 h 54"/>
                <a:gd name="T2" fmla="*/ 38 w 59"/>
                <a:gd name="T3" fmla="*/ 49 h 54"/>
                <a:gd name="T4" fmla="*/ 6 w 59"/>
                <a:gd name="T5" fmla="*/ 23 h 54"/>
                <a:gd name="T6" fmla="*/ 4 w 59"/>
                <a:gd name="T7" fmla="*/ 6 h 54"/>
                <a:gd name="T8" fmla="*/ 4 w 59"/>
                <a:gd name="T9" fmla="*/ 6 h 54"/>
                <a:gd name="T10" fmla="*/ 21 w 59"/>
                <a:gd name="T11" fmla="*/ 4 h 54"/>
                <a:gd name="T12" fmla="*/ 53 w 59"/>
                <a:gd name="T13" fmla="*/ 31 h 54"/>
                <a:gd name="T14" fmla="*/ 55 w 59"/>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4">
                  <a:moveTo>
                    <a:pt x="55" y="48"/>
                  </a:moveTo>
                  <a:cubicBezTo>
                    <a:pt x="51" y="53"/>
                    <a:pt x="43" y="54"/>
                    <a:pt x="38" y="49"/>
                  </a:cubicBezTo>
                  <a:cubicBezTo>
                    <a:pt x="6" y="23"/>
                    <a:pt x="6" y="23"/>
                    <a:pt x="6" y="23"/>
                  </a:cubicBezTo>
                  <a:cubicBezTo>
                    <a:pt x="1" y="19"/>
                    <a:pt x="0" y="11"/>
                    <a:pt x="4" y="6"/>
                  </a:cubicBezTo>
                  <a:cubicBezTo>
                    <a:pt x="4" y="6"/>
                    <a:pt x="4" y="6"/>
                    <a:pt x="4" y="6"/>
                  </a:cubicBezTo>
                  <a:cubicBezTo>
                    <a:pt x="8" y="1"/>
                    <a:pt x="16" y="0"/>
                    <a:pt x="21" y="4"/>
                  </a:cubicBezTo>
                  <a:cubicBezTo>
                    <a:pt x="53" y="31"/>
                    <a:pt x="53" y="31"/>
                    <a:pt x="53" y="31"/>
                  </a:cubicBezTo>
                  <a:cubicBezTo>
                    <a:pt x="58" y="35"/>
                    <a:pt x="59" y="43"/>
                    <a:pt x="55" y="48"/>
                  </a:cubicBezTo>
                  <a:close/>
                </a:path>
              </a:pathLst>
            </a:custGeom>
            <a:solidFill>
              <a:srgbClr val="F1F2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0" name="Freeform 56"/>
            <p:cNvSpPr>
              <a:spLocks/>
            </p:cNvSpPr>
            <p:nvPr/>
          </p:nvSpPr>
          <p:spPr bwMode="auto">
            <a:xfrm>
              <a:off x="1270" y="3321"/>
              <a:ext cx="98" cy="195"/>
            </a:xfrm>
            <a:custGeom>
              <a:avLst/>
              <a:gdLst>
                <a:gd name="T0" fmla="*/ 50 w 86"/>
                <a:gd name="T1" fmla="*/ 0 h 162"/>
                <a:gd name="T2" fmla="*/ 66 w 86"/>
                <a:gd name="T3" fmla="*/ 133 h 162"/>
                <a:gd name="T4" fmla="*/ 5 w 86"/>
                <a:gd name="T5" fmla="*/ 114 h 162"/>
                <a:gd name="T6" fmla="*/ 50 w 86"/>
                <a:gd name="T7" fmla="*/ 0 h 162"/>
              </a:gdLst>
              <a:ahLst/>
              <a:cxnLst>
                <a:cxn ang="0">
                  <a:pos x="T0" y="T1"/>
                </a:cxn>
                <a:cxn ang="0">
                  <a:pos x="T2" y="T3"/>
                </a:cxn>
                <a:cxn ang="0">
                  <a:pos x="T4" y="T5"/>
                </a:cxn>
                <a:cxn ang="0">
                  <a:pos x="T6" y="T7"/>
                </a:cxn>
              </a:cxnLst>
              <a:rect l="0" t="0" r="r" b="b"/>
              <a:pathLst>
                <a:path w="86" h="162">
                  <a:moveTo>
                    <a:pt x="50" y="0"/>
                  </a:moveTo>
                  <a:cubicBezTo>
                    <a:pt x="50" y="0"/>
                    <a:pt x="86" y="106"/>
                    <a:pt x="66" y="133"/>
                  </a:cubicBezTo>
                  <a:cubicBezTo>
                    <a:pt x="45" y="162"/>
                    <a:pt x="0" y="149"/>
                    <a:pt x="5" y="114"/>
                  </a:cubicBezTo>
                  <a:cubicBezTo>
                    <a:pt x="11" y="79"/>
                    <a:pt x="50" y="0"/>
                    <a:pt x="50" y="0"/>
                  </a:cubicBezTo>
                  <a:close/>
                </a:path>
              </a:pathLst>
            </a:custGeom>
            <a:solidFill>
              <a:srgbClr val="F371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1" name="Rectangle 57"/>
            <p:cNvSpPr>
              <a:spLocks noChangeArrowheads="1"/>
            </p:cNvSpPr>
            <p:nvPr/>
          </p:nvSpPr>
          <p:spPr bwMode="auto">
            <a:xfrm>
              <a:off x="1014" y="3632"/>
              <a:ext cx="484" cy="10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2" name="Freeform 58"/>
            <p:cNvSpPr>
              <a:spLocks/>
            </p:cNvSpPr>
            <p:nvPr/>
          </p:nvSpPr>
          <p:spPr bwMode="auto">
            <a:xfrm>
              <a:off x="1334" y="3593"/>
              <a:ext cx="333" cy="197"/>
            </a:xfrm>
            <a:custGeom>
              <a:avLst/>
              <a:gdLst>
                <a:gd name="T0" fmla="*/ 291 w 291"/>
                <a:gd name="T1" fmla="*/ 40 h 164"/>
                <a:gd name="T2" fmla="*/ 291 w 291"/>
                <a:gd name="T3" fmla="*/ 124 h 164"/>
                <a:gd name="T4" fmla="*/ 0 w 291"/>
                <a:gd name="T5" fmla="*/ 124 h 164"/>
                <a:gd name="T6" fmla="*/ 0 w 291"/>
                <a:gd name="T7" fmla="*/ 40 h 164"/>
                <a:gd name="T8" fmla="*/ 291 w 291"/>
                <a:gd name="T9" fmla="*/ 40 h 164"/>
              </a:gdLst>
              <a:ahLst/>
              <a:cxnLst>
                <a:cxn ang="0">
                  <a:pos x="T0" y="T1"/>
                </a:cxn>
                <a:cxn ang="0">
                  <a:pos x="T2" y="T3"/>
                </a:cxn>
                <a:cxn ang="0">
                  <a:pos x="T4" y="T5"/>
                </a:cxn>
                <a:cxn ang="0">
                  <a:pos x="T6" y="T7"/>
                </a:cxn>
                <a:cxn ang="0">
                  <a:pos x="T8" y="T9"/>
                </a:cxn>
              </a:cxnLst>
              <a:rect l="0" t="0" r="r" b="b"/>
              <a:pathLst>
                <a:path w="291" h="164">
                  <a:moveTo>
                    <a:pt x="291" y="40"/>
                  </a:moveTo>
                  <a:cubicBezTo>
                    <a:pt x="291" y="68"/>
                    <a:pt x="291" y="96"/>
                    <a:pt x="291" y="124"/>
                  </a:cubicBezTo>
                  <a:cubicBezTo>
                    <a:pt x="194" y="84"/>
                    <a:pt x="97" y="164"/>
                    <a:pt x="0" y="124"/>
                  </a:cubicBezTo>
                  <a:cubicBezTo>
                    <a:pt x="0" y="96"/>
                    <a:pt x="0" y="68"/>
                    <a:pt x="0" y="40"/>
                  </a:cubicBezTo>
                  <a:cubicBezTo>
                    <a:pt x="97" y="80"/>
                    <a:pt x="194" y="0"/>
                    <a:pt x="291" y="40"/>
                  </a:cubicBez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3" name="Freeform 59"/>
            <p:cNvSpPr>
              <a:spLocks/>
            </p:cNvSpPr>
            <p:nvPr/>
          </p:nvSpPr>
          <p:spPr bwMode="auto">
            <a:xfrm>
              <a:off x="1078" y="3594"/>
              <a:ext cx="267" cy="178"/>
            </a:xfrm>
            <a:custGeom>
              <a:avLst/>
              <a:gdLst>
                <a:gd name="T0" fmla="*/ 233 w 233"/>
                <a:gd name="T1" fmla="*/ 128 h 148"/>
                <a:gd name="T2" fmla="*/ 214 w 233"/>
                <a:gd name="T3" fmla="*/ 148 h 148"/>
                <a:gd name="T4" fmla="*/ 19 w 233"/>
                <a:gd name="T5" fmla="*/ 148 h 148"/>
                <a:gd name="T6" fmla="*/ 0 w 233"/>
                <a:gd name="T7" fmla="*/ 128 h 148"/>
                <a:gd name="T8" fmla="*/ 0 w 233"/>
                <a:gd name="T9" fmla="*/ 19 h 148"/>
                <a:gd name="T10" fmla="*/ 19 w 233"/>
                <a:gd name="T11" fmla="*/ 0 h 148"/>
                <a:gd name="T12" fmla="*/ 214 w 233"/>
                <a:gd name="T13" fmla="*/ 0 h 148"/>
                <a:gd name="T14" fmla="*/ 233 w 233"/>
                <a:gd name="T15" fmla="*/ 19 h 148"/>
                <a:gd name="T16" fmla="*/ 233 w 233"/>
                <a:gd name="T17" fmla="*/ 12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48">
                  <a:moveTo>
                    <a:pt x="233" y="128"/>
                  </a:moveTo>
                  <a:cubicBezTo>
                    <a:pt x="233" y="139"/>
                    <a:pt x="224" y="148"/>
                    <a:pt x="214" y="148"/>
                  </a:cubicBezTo>
                  <a:cubicBezTo>
                    <a:pt x="19" y="148"/>
                    <a:pt x="19" y="148"/>
                    <a:pt x="19" y="148"/>
                  </a:cubicBezTo>
                  <a:cubicBezTo>
                    <a:pt x="8" y="148"/>
                    <a:pt x="0" y="139"/>
                    <a:pt x="0" y="128"/>
                  </a:cubicBezTo>
                  <a:cubicBezTo>
                    <a:pt x="0" y="19"/>
                    <a:pt x="0" y="19"/>
                    <a:pt x="0" y="19"/>
                  </a:cubicBezTo>
                  <a:cubicBezTo>
                    <a:pt x="0" y="9"/>
                    <a:pt x="8" y="0"/>
                    <a:pt x="19" y="0"/>
                  </a:cubicBezTo>
                  <a:cubicBezTo>
                    <a:pt x="214" y="0"/>
                    <a:pt x="214" y="0"/>
                    <a:pt x="214" y="0"/>
                  </a:cubicBezTo>
                  <a:cubicBezTo>
                    <a:pt x="224" y="0"/>
                    <a:pt x="233" y="9"/>
                    <a:pt x="233" y="19"/>
                  </a:cubicBezTo>
                  <a:lnTo>
                    <a:pt x="233"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4" name="Freeform 60"/>
            <p:cNvSpPr>
              <a:spLocks/>
            </p:cNvSpPr>
            <p:nvPr/>
          </p:nvSpPr>
          <p:spPr bwMode="auto">
            <a:xfrm>
              <a:off x="1101" y="3616"/>
              <a:ext cx="221" cy="134"/>
            </a:xfrm>
            <a:custGeom>
              <a:avLst/>
              <a:gdLst>
                <a:gd name="T0" fmla="*/ 193 w 193"/>
                <a:gd name="T1" fmla="*/ 93 h 112"/>
                <a:gd name="T2" fmla="*/ 173 w 193"/>
                <a:gd name="T3" fmla="*/ 112 h 112"/>
                <a:gd name="T4" fmla="*/ 19 w 193"/>
                <a:gd name="T5" fmla="*/ 112 h 112"/>
                <a:gd name="T6" fmla="*/ 0 w 193"/>
                <a:gd name="T7" fmla="*/ 93 h 112"/>
                <a:gd name="T8" fmla="*/ 0 w 193"/>
                <a:gd name="T9" fmla="*/ 19 h 112"/>
                <a:gd name="T10" fmla="*/ 19 w 193"/>
                <a:gd name="T11" fmla="*/ 0 h 112"/>
                <a:gd name="T12" fmla="*/ 173 w 193"/>
                <a:gd name="T13" fmla="*/ 0 h 112"/>
                <a:gd name="T14" fmla="*/ 193 w 193"/>
                <a:gd name="T15" fmla="*/ 19 h 112"/>
                <a:gd name="T16" fmla="*/ 193 w 193"/>
                <a:gd name="T17" fmla="*/ 9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12">
                  <a:moveTo>
                    <a:pt x="193" y="93"/>
                  </a:moveTo>
                  <a:cubicBezTo>
                    <a:pt x="193" y="103"/>
                    <a:pt x="184" y="112"/>
                    <a:pt x="173" y="112"/>
                  </a:cubicBezTo>
                  <a:cubicBezTo>
                    <a:pt x="19" y="112"/>
                    <a:pt x="19" y="112"/>
                    <a:pt x="19" y="112"/>
                  </a:cubicBezTo>
                  <a:cubicBezTo>
                    <a:pt x="8" y="112"/>
                    <a:pt x="0" y="103"/>
                    <a:pt x="0" y="93"/>
                  </a:cubicBezTo>
                  <a:cubicBezTo>
                    <a:pt x="0" y="19"/>
                    <a:pt x="0" y="19"/>
                    <a:pt x="0" y="19"/>
                  </a:cubicBezTo>
                  <a:cubicBezTo>
                    <a:pt x="0" y="8"/>
                    <a:pt x="8" y="0"/>
                    <a:pt x="19" y="0"/>
                  </a:cubicBezTo>
                  <a:cubicBezTo>
                    <a:pt x="173" y="0"/>
                    <a:pt x="173" y="0"/>
                    <a:pt x="173" y="0"/>
                  </a:cubicBezTo>
                  <a:cubicBezTo>
                    <a:pt x="184" y="0"/>
                    <a:pt x="193" y="8"/>
                    <a:pt x="193" y="19"/>
                  </a:cubicBezTo>
                  <a:lnTo>
                    <a:pt x="193" y="93"/>
                  </a:ln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sp>
        <p:nvSpPr>
          <p:cNvPr id="4" name="TextBox 3">
            <a:extLst>
              <a:ext uri="{FF2B5EF4-FFF2-40B4-BE49-F238E27FC236}">
                <a16:creationId xmlns:a16="http://schemas.microsoft.com/office/drawing/2014/main" id="{5831AAAB-876A-396C-EBC4-8C463FD703D0}"/>
              </a:ext>
            </a:extLst>
          </p:cNvPr>
          <p:cNvSpPr txBox="1"/>
          <p:nvPr/>
        </p:nvSpPr>
        <p:spPr>
          <a:xfrm>
            <a:off x="45111" y="5707710"/>
            <a:ext cx="9295077" cy="1200329"/>
          </a:xfrm>
          <a:prstGeom prst="rect">
            <a:avLst/>
          </a:prstGeom>
          <a:noFill/>
        </p:spPr>
        <p:txBody>
          <a:bodyPr wrap="square">
            <a:spAutoFit/>
          </a:bodyPr>
          <a:lstStyle/>
          <a:p>
            <a:pPr lvl="0"/>
            <a:r>
              <a:rPr lang="en-US" sz="1800" b="1" kern="1200" dirty="0">
                <a:solidFill>
                  <a:schemeClr val="bg1"/>
                </a:solidFill>
                <a:effectLst/>
                <a:latin typeface="+mn-lt"/>
                <a:ea typeface="+mn-ea"/>
                <a:cs typeface="+mn-cs"/>
              </a:rPr>
              <a:t>There are blood tests to check how well your kidneys are filtering and therefore how well they are doing their job. </a:t>
            </a:r>
          </a:p>
          <a:p>
            <a:r>
              <a:rPr lang="en-US" sz="1800" b="1" kern="1200" dirty="0">
                <a:solidFill>
                  <a:schemeClr val="bg1"/>
                </a:solidFill>
                <a:effectLst/>
                <a:latin typeface="+mn-lt"/>
                <a:ea typeface="+mn-ea"/>
                <a:cs typeface="+mn-cs"/>
              </a:rPr>
              <a:t> A urine test can check for albumin in your urine. Albumin is a protein that passes into the urine in increased amounts when the kidneys are damaged. </a:t>
            </a:r>
            <a:endParaRPr lang="en-US" b="1" dirty="0">
              <a:solidFill>
                <a:schemeClr val="bg1"/>
              </a:solidFill>
            </a:endParaRPr>
          </a:p>
        </p:txBody>
      </p:sp>
      <p:pic>
        <p:nvPicPr>
          <p:cNvPr id="2" name="Picture 1">
            <a:extLst>
              <a:ext uri="{FF2B5EF4-FFF2-40B4-BE49-F238E27FC236}">
                <a16:creationId xmlns:a16="http://schemas.microsoft.com/office/drawing/2014/main" id="{E0A07418-12B8-4A23-2813-59BA73D5036E}"/>
              </a:ext>
            </a:extLst>
          </p:cNvPr>
          <p:cNvPicPr>
            <a:picLocks noChangeAspect="1" noChangeArrowheads="1"/>
          </p:cNvPicPr>
          <p:nvPr/>
        </p:nvPicPr>
        <p:blipFill>
          <a:blip r:embed="rId3"/>
          <a:srcRect/>
          <a:stretch>
            <a:fillRect/>
          </a:stretch>
        </p:blipFill>
        <p:spPr bwMode="auto">
          <a:xfrm>
            <a:off x="8019510" y="0"/>
            <a:ext cx="1034369" cy="973123"/>
          </a:xfrm>
          <a:prstGeom prst="rect">
            <a:avLst/>
          </a:prstGeom>
          <a:noFill/>
          <a:ln w="9525">
            <a:noFill/>
            <a:miter lim="800000"/>
            <a:headEnd/>
            <a:tailEnd/>
          </a:ln>
        </p:spPr>
      </p:pic>
    </p:spTree>
    <p:extLst>
      <p:ext uri="{BB962C8B-B14F-4D97-AF65-F5344CB8AC3E}">
        <p14:creationId xmlns:p14="http://schemas.microsoft.com/office/powerpoint/2010/main" val="44041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000">
              <a:srgbClr val="000000"/>
            </a:gs>
            <a:gs pos="100000">
              <a:srgbClr val="434343"/>
            </a:gs>
          </a:gsLst>
          <a:lin ang="4800000" scaled="0"/>
        </a:gradFill>
        <a:effectLst/>
      </p:bgPr>
    </p:bg>
    <p:spTree>
      <p:nvGrpSpPr>
        <p:cNvPr id="1" name=""/>
        <p:cNvGrpSpPr/>
        <p:nvPr/>
      </p:nvGrpSpPr>
      <p:grpSpPr>
        <a:xfrm>
          <a:off x="0" y="0"/>
          <a:ext cx="0" cy="0"/>
          <a:chOff x="0" y="0"/>
          <a:chExt cx="0" cy="0"/>
        </a:xfrm>
      </p:grpSpPr>
      <p:grpSp>
        <p:nvGrpSpPr>
          <p:cNvPr id="2" name="Group 1"/>
          <p:cNvGrpSpPr/>
          <p:nvPr/>
        </p:nvGrpSpPr>
        <p:grpSpPr>
          <a:xfrm>
            <a:off x="179070" y="913091"/>
            <a:ext cx="3916680" cy="4522509"/>
            <a:chOff x="179070" y="-534709"/>
            <a:chExt cx="4335780" cy="5121949"/>
          </a:xfrm>
        </p:grpSpPr>
        <p:sp>
          <p:nvSpPr>
            <p:cNvPr id="7" name="Rectangle 6"/>
            <p:cNvSpPr/>
            <p:nvPr/>
          </p:nvSpPr>
          <p:spPr>
            <a:xfrm>
              <a:off x="293370" y="1417320"/>
              <a:ext cx="4107180" cy="3169920"/>
            </a:xfrm>
            <a:prstGeom prst="rect">
              <a:avLst/>
            </a:prstGeom>
            <a:solidFill>
              <a:srgbClr val="346C8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xtBox 7"/>
            <p:cNvSpPr txBox="1"/>
            <p:nvPr/>
          </p:nvSpPr>
          <p:spPr>
            <a:xfrm>
              <a:off x="179070" y="-534709"/>
              <a:ext cx="4335780" cy="1754326"/>
            </a:xfrm>
            <a:prstGeom prst="rect">
              <a:avLst/>
            </a:prstGeom>
            <a:noFill/>
          </p:spPr>
          <p:txBody>
            <a:bodyPr wrap="square" rtlCol="0" anchor="b">
              <a:spAutoFit/>
            </a:bodyPr>
            <a:lstStyle/>
            <a:p>
              <a:pPr algn="ctr"/>
              <a:r>
                <a:rPr lang="en-US" sz="3600" dirty="0">
                  <a:solidFill>
                    <a:srgbClr val="E63130"/>
                  </a:solidFill>
                  <a:latin typeface="Arial" panose="020B0604020202020204" pitchFamily="34" charset="0"/>
                  <a:cs typeface="Arial" panose="020B0604020202020204" pitchFamily="34" charset="0"/>
                </a:rPr>
                <a:t>Kidneys function</a:t>
              </a:r>
              <a:br>
                <a:rPr lang="en-US" sz="3600" dirty="0">
                  <a:solidFill>
                    <a:srgbClr val="E63130"/>
                  </a:solidFill>
                  <a:latin typeface="Arial" panose="020B0604020202020204" pitchFamily="34" charset="0"/>
                  <a:cs typeface="Arial" panose="020B0604020202020204" pitchFamily="34" charset="0"/>
                </a:rPr>
              </a:br>
              <a:r>
                <a:rPr lang="en-US" sz="3600" dirty="0">
                  <a:solidFill>
                    <a:schemeClr val="bg2">
                      <a:lumMod val="75000"/>
                    </a:schemeClr>
                  </a:solidFill>
                  <a:latin typeface="Arial" panose="020B0604020202020204" pitchFamily="34" charset="0"/>
                  <a:cs typeface="Arial" panose="020B0604020202020204" pitchFamily="34" charset="0"/>
                </a:rPr>
                <a:t>less than 10% </a:t>
              </a:r>
              <a:br>
                <a:rPr lang="en-US" sz="3600" dirty="0">
                  <a:solidFill>
                    <a:srgbClr val="E63130"/>
                  </a:solidFill>
                  <a:latin typeface="Arial" panose="020B0604020202020204" pitchFamily="34" charset="0"/>
                  <a:cs typeface="Arial" panose="020B0604020202020204" pitchFamily="34" charset="0"/>
                </a:rPr>
              </a:br>
              <a:r>
                <a:rPr lang="en-US" sz="3600" dirty="0">
                  <a:solidFill>
                    <a:srgbClr val="E63130"/>
                  </a:solidFill>
                  <a:latin typeface="Arial" panose="020B0604020202020204" pitchFamily="34" charset="0"/>
                  <a:cs typeface="Arial" panose="020B0604020202020204" pitchFamily="34" charset="0"/>
                </a:rPr>
                <a:t>of normal</a:t>
              </a:r>
            </a:p>
          </p:txBody>
        </p:sp>
        <p:sp>
          <p:nvSpPr>
            <p:cNvPr id="9" name="TextBox 8"/>
            <p:cNvSpPr txBox="1"/>
            <p:nvPr/>
          </p:nvSpPr>
          <p:spPr>
            <a:xfrm>
              <a:off x="289560" y="1684020"/>
              <a:ext cx="4114800" cy="2308324"/>
            </a:xfrm>
            <a:prstGeom prst="rect">
              <a:avLst/>
            </a:prstGeom>
            <a:noFill/>
          </p:spPr>
          <p:txBody>
            <a:bodyPr wrap="square" rtlCol="0">
              <a:spAutoFit/>
            </a:bodyPr>
            <a:lstStyle/>
            <a:p>
              <a:pPr algn="ctr"/>
              <a:r>
                <a:rPr lang="nl-BE" sz="4800" b="1" dirty="0">
                  <a:solidFill>
                    <a:srgbClr val="FFFFFF"/>
                  </a:solidFill>
                  <a:latin typeface="Arial" panose="020B0604020202020204" pitchFamily="34" charset="0"/>
                </a:rPr>
                <a:t>End stage</a:t>
              </a:r>
              <a:br>
                <a:rPr lang="nl-BE" sz="4800" b="1" dirty="0">
                  <a:solidFill>
                    <a:srgbClr val="FFFFFF"/>
                  </a:solidFill>
                  <a:latin typeface="Arial" panose="020B0604020202020204" pitchFamily="34" charset="0"/>
                </a:rPr>
              </a:br>
              <a:r>
                <a:rPr lang="nl-BE" sz="4800" b="1" dirty="0">
                  <a:solidFill>
                    <a:srgbClr val="FFFFFF"/>
                  </a:solidFill>
                  <a:latin typeface="Arial" panose="020B0604020202020204" pitchFamily="34" charset="0"/>
                </a:rPr>
                <a:t>kidney disease</a:t>
              </a:r>
              <a:endParaRPr lang="nl-BE" sz="1400" dirty="0">
                <a:solidFill>
                  <a:srgbClr val="488CA7"/>
                </a:solidFill>
                <a:latin typeface="Arial" panose="020B0604020202020204" pitchFamily="34" charset="0"/>
              </a:endParaRPr>
            </a:p>
          </p:txBody>
        </p:sp>
      </p:grpSp>
      <p:grpSp>
        <p:nvGrpSpPr>
          <p:cNvPr id="3" name="Group 2"/>
          <p:cNvGrpSpPr/>
          <p:nvPr/>
        </p:nvGrpSpPr>
        <p:grpSpPr>
          <a:xfrm>
            <a:off x="4766310" y="913092"/>
            <a:ext cx="3710177" cy="4590242"/>
            <a:chOff x="4766310" y="-534709"/>
            <a:chExt cx="4122420" cy="5121949"/>
          </a:xfrm>
        </p:grpSpPr>
        <p:sp>
          <p:nvSpPr>
            <p:cNvPr id="38" name="Rectangle 37"/>
            <p:cNvSpPr/>
            <p:nvPr/>
          </p:nvSpPr>
          <p:spPr>
            <a:xfrm>
              <a:off x="4766310" y="1417320"/>
              <a:ext cx="4122420" cy="3169920"/>
            </a:xfrm>
            <a:prstGeom prst="rect">
              <a:avLst/>
            </a:prstGeom>
            <a:solidFill>
              <a:srgbClr val="346C8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8" name="TextBox 277"/>
            <p:cNvSpPr txBox="1"/>
            <p:nvPr/>
          </p:nvSpPr>
          <p:spPr>
            <a:xfrm>
              <a:off x="4869180" y="-534709"/>
              <a:ext cx="3916680" cy="1754326"/>
            </a:xfrm>
            <a:prstGeom prst="rect">
              <a:avLst/>
            </a:prstGeom>
            <a:noFill/>
          </p:spPr>
          <p:txBody>
            <a:bodyPr wrap="square" rtlCol="0" anchor="b">
              <a:spAutoFit/>
            </a:bodyPr>
            <a:lstStyle/>
            <a:p>
              <a:pPr algn="ctr"/>
              <a:r>
                <a:rPr lang="en-US" sz="3600" dirty="0">
                  <a:solidFill>
                    <a:srgbClr val="E63130"/>
                  </a:solidFill>
                  <a:latin typeface="Arial" panose="020B0604020202020204" pitchFamily="34" charset="0"/>
                  <a:cs typeface="Arial" panose="020B0604020202020204" pitchFamily="34" charset="0"/>
                </a:rPr>
                <a:t>Kidneys</a:t>
              </a:r>
              <a:br>
                <a:rPr lang="en-US" sz="3600" dirty="0">
                  <a:solidFill>
                    <a:srgbClr val="E63130"/>
                  </a:solidFill>
                  <a:latin typeface="Arial" panose="020B0604020202020204" pitchFamily="34" charset="0"/>
                  <a:cs typeface="Arial" panose="020B0604020202020204" pitchFamily="34" charset="0"/>
                </a:rPr>
              </a:br>
              <a:r>
                <a:rPr lang="en-US" sz="3600" dirty="0">
                  <a:solidFill>
                    <a:schemeClr val="bg2">
                      <a:lumMod val="75000"/>
                    </a:schemeClr>
                  </a:solidFill>
                  <a:latin typeface="Arial" panose="020B0604020202020204" pitchFamily="34" charset="0"/>
                  <a:cs typeface="Arial" panose="020B0604020202020204" pitchFamily="34" charset="0"/>
                </a:rPr>
                <a:t>no longer function</a:t>
              </a:r>
              <a:br>
                <a:rPr lang="en-US" sz="3600" dirty="0">
                  <a:solidFill>
                    <a:srgbClr val="E63130"/>
                  </a:solidFill>
                  <a:latin typeface="Arial" panose="020B0604020202020204" pitchFamily="34" charset="0"/>
                  <a:cs typeface="Arial" panose="020B0604020202020204" pitchFamily="34" charset="0"/>
                </a:rPr>
              </a:br>
              <a:r>
                <a:rPr lang="en-US" sz="3600" dirty="0">
                  <a:solidFill>
                    <a:srgbClr val="E63130"/>
                  </a:solidFill>
                  <a:latin typeface="Arial" panose="020B0604020202020204" pitchFamily="34" charset="0"/>
                  <a:cs typeface="Arial" panose="020B0604020202020204" pitchFamily="34" charset="0"/>
                </a:rPr>
                <a:t>at all</a:t>
              </a:r>
            </a:p>
          </p:txBody>
        </p:sp>
        <p:sp>
          <p:nvSpPr>
            <p:cNvPr id="6" name="TextBox 5"/>
            <p:cNvSpPr txBox="1"/>
            <p:nvPr/>
          </p:nvSpPr>
          <p:spPr>
            <a:xfrm>
              <a:off x="4770120" y="1684020"/>
              <a:ext cx="4114800" cy="2693045"/>
            </a:xfrm>
            <a:prstGeom prst="rect">
              <a:avLst/>
            </a:prstGeom>
            <a:noFill/>
          </p:spPr>
          <p:txBody>
            <a:bodyPr wrap="square" rtlCol="0">
              <a:spAutoFit/>
            </a:bodyPr>
            <a:lstStyle/>
            <a:p>
              <a:pPr algn="ctr"/>
              <a:r>
                <a:rPr lang="nl-BE" sz="4800" b="1" dirty="0">
                  <a:solidFill>
                    <a:schemeClr val="bg1"/>
                  </a:solidFill>
                  <a:latin typeface="Arial" panose="020B0604020202020204" pitchFamily="34" charset="0"/>
                  <a:cs typeface="Arial" panose="020B0604020202020204" pitchFamily="34" charset="0"/>
                </a:rPr>
                <a:t>Dialysis</a:t>
              </a:r>
            </a:p>
            <a:p>
              <a:pPr algn="ctr">
                <a:spcBef>
                  <a:spcPts val="3000"/>
                </a:spcBef>
              </a:pPr>
              <a:r>
                <a:rPr lang="nl-BE" sz="4800" b="1" dirty="0">
                  <a:solidFill>
                    <a:schemeClr val="bg1"/>
                  </a:solidFill>
                  <a:latin typeface="Arial" panose="020B0604020202020204" pitchFamily="34" charset="0"/>
                  <a:cs typeface="Arial" panose="020B0604020202020204" pitchFamily="34" charset="0"/>
                </a:rPr>
                <a:t>Trans-</a:t>
              </a:r>
              <a:br>
                <a:rPr lang="nl-BE" sz="4800" b="1" dirty="0">
                  <a:solidFill>
                    <a:schemeClr val="bg1"/>
                  </a:solidFill>
                  <a:latin typeface="Arial" panose="020B0604020202020204" pitchFamily="34" charset="0"/>
                  <a:cs typeface="Arial" panose="020B0604020202020204" pitchFamily="34" charset="0"/>
                </a:rPr>
              </a:br>
              <a:r>
                <a:rPr lang="nl-BE" sz="4800" b="1" dirty="0">
                  <a:solidFill>
                    <a:schemeClr val="bg1"/>
                  </a:solidFill>
                  <a:latin typeface="Arial" panose="020B0604020202020204" pitchFamily="34" charset="0"/>
                  <a:cs typeface="Arial" panose="020B0604020202020204" pitchFamily="34" charset="0"/>
                </a:rPr>
                <a:t>plantation</a:t>
              </a:r>
              <a:endParaRPr lang="nl-BE" sz="1400" dirty="0">
                <a:solidFill>
                  <a:srgbClr val="488CA7"/>
                </a:solidFill>
                <a:latin typeface="Arial" panose="020B06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4202EFFB-81CD-6761-07EF-A87B82C92A71}"/>
              </a:ext>
            </a:extLst>
          </p:cNvPr>
          <p:cNvSpPr txBox="1"/>
          <p:nvPr/>
        </p:nvSpPr>
        <p:spPr>
          <a:xfrm>
            <a:off x="0" y="5527972"/>
            <a:ext cx="9260417" cy="1200329"/>
          </a:xfrm>
          <a:prstGeom prst="rect">
            <a:avLst/>
          </a:prstGeom>
          <a:noFill/>
        </p:spPr>
        <p:txBody>
          <a:bodyPr wrap="square">
            <a:spAutoFit/>
          </a:bodyPr>
          <a:lstStyle/>
          <a:p>
            <a:r>
              <a:rPr lang="en-US" sz="1800" b="1" kern="1200" dirty="0">
                <a:solidFill>
                  <a:schemeClr val="bg1"/>
                </a:solidFill>
                <a:effectLst/>
                <a:latin typeface="+mn-lt"/>
                <a:ea typeface="+mn-ea"/>
                <a:cs typeface="+mn-cs"/>
              </a:rPr>
              <a:t>If a person’s kidneys are so severely damaged that they function at less than 10% of normal, he or she has what is called “end stage kidney disease.”  </a:t>
            </a:r>
          </a:p>
          <a:p>
            <a:r>
              <a:rPr lang="en-US" sz="1800" b="1" kern="1200" dirty="0">
                <a:solidFill>
                  <a:schemeClr val="bg1"/>
                </a:solidFill>
                <a:effectLst/>
                <a:latin typeface="+mn-lt"/>
                <a:ea typeface="+mn-ea"/>
                <a:cs typeface="+mn-cs"/>
              </a:rPr>
              <a:t>When kidneys no longer function at all, special treatments are needed--dialysis or transplantation.</a:t>
            </a:r>
          </a:p>
        </p:txBody>
      </p:sp>
      <p:pic>
        <p:nvPicPr>
          <p:cNvPr id="4" name="Picture 3">
            <a:extLst>
              <a:ext uri="{FF2B5EF4-FFF2-40B4-BE49-F238E27FC236}">
                <a16:creationId xmlns:a16="http://schemas.microsoft.com/office/drawing/2014/main" id="{0F1A46A1-951F-E872-8A46-4FFD92C56160}"/>
              </a:ext>
            </a:extLst>
          </p:cNvPr>
          <p:cNvPicPr>
            <a:picLocks noChangeAspect="1" noChangeArrowheads="1"/>
          </p:cNvPicPr>
          <p:nvPr/>
        </p:nvPicPr>
        <p:blipFill>
          <a:blip r:embed="rId3"/>
          <a:srcRect/>
          <a:stretch>
            <a:fillRect/>
          </a:stretch>
        </p:blipFill>
        <p:spPr bwMode="auto">
          <a:xfrm>
            <a:off x="8019510" y="0"/>
            <a:ext cx="1034369" cy="973123"/>
          </a:xfrm>
          <a:prstGeom prst="rect">
            <a:avLst/>
          </a:prstGeom>
          <a:noFill/>
          <a:ln w="9525">
            <a:noFill/>
            <a:miter lim="800000"/>
            <a:headEnd/>
            <a:tailEnd/>
          </a:ln>
        </p:spPr>
      </p:pic>
    </p:spTree>
    <p:extLst>
      <p:ext uri="{BB962C8B-B14F-4D97-AF65-F5344CB8AC3E}">
        <p14:creationId xmlns:p14="http://schemas.microsoft.com/office/powerpoint/2010/main" val="355010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3329-D615-E26E-F4AE-3D4389323C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8374C5-CE5C-0860-7429-19F6473F397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D8EDDF0-9E53-7413-5AAD-9F23A88B039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4519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D22-DA44-0DAC-ACC1-6B07B28B0F43}"/>
              </a:ext>
            </a:extLst>
          </p:cNvPr>
          <p:cNvSpPr>
            <a:spLocks noGrp="1"/>
          </p:cNvSpPr>
          <p:nvPr>
            <p:ph type="title"/>
          </p:nvPr>
        </p:nvSpPr>
        <p:spPr>
          <a:xfrm>
            <a:off x="628650" y="365126"/>
            <a:ext cx="7886700" cy="833359"/>
          </a:xfrm>
        </p:spPr>
        <p:txBody>
          <a:bodyPr/>
          <a:lstStyle/>
          <a:p>
            <a:r>
              <a:rPr lang="en-US" dirty="0"/>
              <a:t>Methods or Types of Dialysis</a:t>
            </a:r>
            <a:endParaRPr lang="en-IN" dirty="0"/>
          </a:p>
        </p:txBody>
      </p:sp>
      <p:sp>
        <p:nvSpPr>
          <p:cNvPr id="3" name="Content Placeholder 2">
            <a:extLst>
              <a:ext uri="{FF2B5EF4-FFF2-40B4-BE49-F238E27FC236}">
                <a16:creationId xmlns:a16="http://schemas.microsoft.com/office/drawing/2014/main" id="{FA34FEAE-988E-AACC-D32E-28D1A3E5A31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0FA7480-1D92-EB64-BFE6-096F78C979F0}"/>
              </a:ext>
            </a:extLst>
          </p:cNvPr>
          <p:cNvPicPr>
            <a:picLocks noChangeAspect="1"/>
          </p:cNvPicPr>
          <p:nvPr/>
        </p:nvPicPr>
        <p:blipFill>
          <a:blip r:embed="rId2"/>
          <a:stretch>
            <a:fillRect/>
          </a:stretch>
        </p:blipFill>
        <p:spPr>
          <a:xfrm>
            <a:off x="417250" y="1198485"/>
            <a:ext cx="8247356" cy="5228948"/>
          </a:xfrm>
          <a:prstGeom prst="rect">
            <a:avLst/>
          </a:prstGeom>
        </p:spPr>
      </p:pic>
    </p:spTree>
    <p:extLst>
      <p:ext uri="{BB962C8B-B14F-4D97-AF65-F5344CB8AC3E}">
        <p14:creationId xmlns:p14="http://schemas.microsoft.com/office/powerpoint/2010/main" val="2741286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ECC0-C97B-C801-6B90-82716D3DB9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58100F-9123-F6D2-293F-50CBA780D4E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29573AF-B1C8-1298-D2CE-7507B9D2F77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070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762E-26FB-5F57-B703-D3A21A9167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D4AF7C-0090-17DF-7AC1-06888C71C10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096E25-7936-99DC-9F7A-A762045CEC9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308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6406D-3663-8DFE-5E82-6E31ACC44E3C}"/>
              </a:ext>
            </a:extLst>
          </p:cNvPr>
          <p:cNvSpPr>
            <a:spLocks noGrp="1"/>
          </p:cNvSpPr>
          <p:nvPr>
            <p:ph type="title"/>
          </p:nvPr>
        </p:nvSpPr>
        <p:spPr>
          <a:xfrm>
            <a:off x="628650" y="365127"/>
            <a:ext cx="7886700" cy="549274"/>
          </a:xfrm>
        </p:spPr>
        <p:txBody>
          <a:bodyPr>
            <a:normAutofit fontScale="90000"/>
          </a:bodyPr>
          <a:lstStyle/>
          <a:p>
            <a:r>
              <a:rPr lang="en-US" dirty="0"/>
              <a:t>     </a:t>
            </a:r>
            <a:r>
              <a:rPr lang="en-US" sz="4000" dirty="0">
                <a:solidFill>
                  <a:srgbClr val="FF0000"/>
                </a:solidFill>
              </a:rPr>
              <a:t>Overview :    </a:t>
            </a:r>
            <a:r>
              <a:rPr lang="en-US" sz="4000" dirty="0" err="1">
                <a:solidFill>
                  <a:srgbClr val="FF0000"/>
                </a:solidFill>
              </a:rPr>
              <a:t>Haemo</a:t>
            </a:r>
            <a:r>
              <a:rPr lang="en-US" sz="4000" dirty="0">
                <a:solidFill>
                  <a:srgbClr val="FF0000"/>
                </a:solidFill>
              </a:rPr>
              <a:t>-Dialysis Process</a:t>
            </a:r>
            <a:endParaRPr lang="en-IN" sz="4000" dirty="0">
              <a:solidFill>
                <a:srgbClr val="FF0000"/>
              </a:solidFill>
            </a:endParaRPr>
          </a:p>
        </p:txBody>
      </p:sp>
      <p:sp>
        <p:nvSpPr>
          <p:cNvPr id="3" name="Content Placeholder 2">
            <a:extLst>
              <a:ext uri="{FF2B5EF4-FFF2-40B4-BE49-F238E27FC236}">
                <a16:creationId xmlns:a16="http://schemas.microsoft.com/office/drawing/2014/main" id="{6A1CDC3C-9E4E-B985-2FE6-E2F51B925222}"/>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DCD2753-2A10-FD75-E71E-1E8FC30B11F1}"/>
              </a:ext>
            </a:extLst>
          </p:cNvPr>
          <p:cNvPicPr>
            <a:picLocks noChangeAspect="1"/>
          </p:cNvPicPr>
          <p:nvPr/>
        </p:nvPicPr>
        <p:blipFill>
          <a:blip r:embed="rId2"/>
          <a:stretch>
            <a:fillRect/>
          </a:stretch>
        </p:blipFill>
        <p:spPr>
          <a:xfrm>
            <a:off x="896645" y="1340529"/>
            <a:ext cx="6376117" cy="4730436"/>
          </a:xfrm>
          <a:prstGeom prst="rect">
            <a:avLst/>
          </a:prstGeom>
        </p:spPr>
      </p:pic>
    </p:spTree>
    <p:extLst>
      <p:ext uri="{BB962C8B-B14F-4D97-AF65-F5344CB8AC3E}">
        <p14:creationId xmlns:p14="http://schemas.microsoft.com/office/powerpoint/2010/main" val="2349317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8169-DBC6-F9D8-A9E8-E161853489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8ED995-122B-BC04-C883-3E2F49A66DF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66CE94-C710-F173-0673-2EB7B1A00B8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54290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484660-4094-31A3-3FC2-9322743DA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7" y="1136973"/>
            <a:ext cx="4224866" cy="58298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1EE10E5-48DB-D5F0-91C4-4838C11E06EA}"/>
              </a:ext>
            </a:extLst>
          </p:cNvPr>
          <p:cNvSpPr>
            <a:spLocks noChangeArrowheads="1"/>
          </p:cNvSpPr>
          <p:nvPr/>
        </p:nvSpPr>
        <p:spPr bwMode="auto">
          <a:xfrm>
            <a:off x="5247481" y="1364192"/>
            <a:ext cx="365945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pPr algn="ctr"/>
            <a:r>
              <a:rPr lang="en-US" altLang="en-US" u="sng" dirty="0">
                <a:latin typeface="Times" panose="02020603050405020304" pitchFamily="18" charset="0"/>
              </a:rPr>
              <a:t>Cortex</a:t>
            </a:r>
            <a:endParaRPr lang="en-US" altLang="en-US" dirty="0">
              <a:latin typeface="Times" panose="02020603050405020304" pitchFamily="18" charset="0"/>
            </a:endParaRPr>
          </a:p>
          <a:p>
            <a:pPr algn="ctr"/>
            <a:r>
              <a:rPr lang="en-US" altLang="en-US" dirty="0">
                <a:latin typeface="Times" panose="02020603050405020304" pitchFamily="18" charset="0"/>
              </a:rPr>
              <a:t>Glomeruli</a:t>
            </a:r>
          </a:p>
          <a:p>
            <a:pPr algn="ctr"/>
            <a:endParaRPr lang="en-US" altLang="en-US" dirty="0">
              <a:latin typeface="Times" panose="02020603050405020304" pitchFamily="18" charset="0"/>
            </a:endParaRPr>
          </a:p>
          <a:p>
            <a:pPr algn="ctr"/>
            <a:r>
              <a:rPr lang="en-US" altLang="en-US" u="sng" dirty="0">
                <a:latin typeface="Times" panose="02020603050405020304" pitchFamily="18" charset="0"/>
              </a:rPr>
              <a:t>Medulla</a:t>
            </a:r>
            <a:endParaRPr lang="en-US" altLang="en-US" dirty="0">
              <a:latin typeface="Times" panose="02020603050405020304" pitchFamily="18" charset="0"/>
            </a:endParaRPr>
          </a:p>
          <a:p>
            <a:pPr algn="ctr"/>
            <a:r>
              <a:rPr lang="en-US" altLang="en-US" dirty="0">
                <a:latin typeface="Times" panose="02020603050405020304" pitchFamily="18" charset="0"/>
              </a:rPr>
              <a:t>Renal tubules</a:t>
            </a:r>
          </a:p>
          <a:p>
            <a:pPr algn="ctr"/>
            <a:r>
              <a:rPr lang="en-US" altLang="en-US" dirty="0">
                <a:latin typeface="Times" panose="02020603050405020304" pitchFamily="18" charset="0"/>
              </a:rPr>
              <a:t>(with calyces forming the </a:t>
            </a:r>
            <a:r>
              <a:rPr lang="en-US" altLang="en-US" dirty="0" err="1">
                <a:latin typeface="Times" panose="02020603050405020304" pitchFamily="18" charset="0"/>
              </a:rPr>
              <a:t>medulary</a:t>
            </a:r>
            <a:r>
              <a:rPr lang="en-US" altLang="en-US" dirty="0">
                <a:latin typeface="Times" panose="02020603050405020304" pitchFamily="18" charset="0"/>
              </a:rPr>
              <a:t> pyramids)</a:t>
            </a:r>
          </a:p>
          <a:p>
            <a:pPr algn="ctr"/>
            <a:endParaRPr lang="en-US" altLang="en-US" dirty="0">
              <a:latin typeface="Times" panose="02020603050405020304" pitchFamily="18" charset="0"/>
            </a:endParaRPr>
          </a:p>
          <a:p>
            <a:pPr algn="ctr"/>
            <a:r>
              <a:rPr lang="en-US" altLang="en-US" u="sng" dirty="0">
                <a:latin typeface="Times" panose="02020603050405020304" pitchFamily="18" charset="0"/>
              </a:rPr>
              <a:t>Ureter</a:t>
            </a:r>
            <a:endParaRPr lang="en-US" altLang="en-US" dirty="0">
              <a:latin typeface="Times" panose="02020603050405020304" pitchFamily="18" charset="0"/>
            </a:endParaRPr>
          </a:p>
          <a:p>
            <a:pPr algn="ctr"/>
            <a:r>
              <a:rPr lang="en-US" altLang="en-US" dirty="0">
                <a:latin typeface="Times" panose="02020603050405020304" pitchFamily="18" charset="0"/>
              </a:rPr>
              <a:t>Takes urine to bladder</a:t>
            </a:r>
          </a:p>
          <a:p>
            <a:pPr algn="ctr"/>
            <a:endParaRPr lang="en-US" altLang="en-US" dirty="0">
              <a:latin typeface="Times" panose="02020603050405020304" pitchFamily="18" charset="0"/>
            </a:endParaRPr>
          </a:p>
          <a:p>
            <a:pPr algn="ctr"/>
            <a:r>
              <a:rPr lang="en-US" altLang="en-US" dirty="0">
                <a:latin typeface="Times" panose="02020603050405020304" pitchFamily="18" charset="0"/>
              </a:rPr>
              <a:t>Blood carried to the kidney by the renal artery and taken away by the renal vein.</a:t>
            </a:r>
            <a:endParaRPr lang="en-US" altLang="en-US" u="sng" dirty="0">
              <a:latin typeface="Times" panose="02020603050405020304" pitchFamily="18" charset="0"/>
            </a:endParaRPr>
          </a:p>
        </p:txBody>
      </p:sp>
      <p:sp>
        <p:nvSpPr>
          <p:cNvPr id="7" name="TextBox 6">
            <a:extLst>
              <a:ext uri="{FF2B5EF4-FFF2-40B4-BE49-F238E27FC236}">
                <a16:creationId xmlns:a16="http://schemas.microsoft.com/office/drawing/2014/main" id="{3BA30ECD-8B3E-B484-D257-24B1F97BCEB3}"/>
              </a:ext>
            </a:extLst>
          </p:cNvPr>
          <p:cNvSpPr txBox="1"/>
          <p:nvPr/>
        </p:nvSpPr>
        <p:spPr>
          <a:xfrm>
            <a:off x="2633134" y="177410"/>
            <a:ext cx="5774266" cy="707886"/>
          </a:xfrm>
          <a:prstGeom prst="rect">
            <a:avLst/>
          </a:prstGeom>
          <a:noFill/>
        </p:spPr>
        <p:txBody>
          <a:bodyPr wrap="square" rtlCol="0">
            <a:spAutoFit/>
          </a:bodyPr>
          <a:lstStyle/>
          <a:p>
            <a:r>
              <a:rPr lang="en-IN" sz="4000" b="1" dirty="0"/>
              <a:t>Structure of kidney </a:t>
            </a:r>
          </a:p>
        </p:txBody>
      </p:sp>
      <p:pic>
        <p:nvPicPr>
          <p:cNvPr id="2" name="Picture 1">
            <a:extLst>
              <a:ext uri="{FF2B5EF4-FFF2-40B4-BE49-F238E27FC236}">
                <a16:creationId xmlns:a16="http://schemas.microsoft.com/office/drawing/2014/main" id="{BD929086-F988-EF27-1673-CE51C8BC39EC}"/>
              </a:ext>
            </a:extLst>
          </p:cNvPr>
          <p:cNvPicPr>
            <a:picLocks noChangeAspect="1" noChangeArrowheads="1"/>
          </p:cNvPicPr>
          <p:nvPr/>
        </p:nvPicPr>
        <p:blipFill>
          <a:blip r:embed="rId3"/>
          <a:srcRect/>
          <a:stretch>
            <a:fillRect/>
          </a:stretch>
        </p:blipFill>
        <p:spPr bwMode="auto">
          <a:xfrm>
            <a:off x="7894899" y="0"/>
            <a:ext cx="1295933" cy="1219200"/>
          </a:xfrm>
          <a:prstGeom prst="rect">
            <a:avLst/>
          </a:prstGeom>
          <a:noFill/>
          <a:ln w="9525">
            <a:noFill/>
            <a:miter lim="800000"/>
            <a:headEnd/>
            <a:tailEnd/>
          </a:ln>
        </p:spPr>
      </p:pic>
      <p:sp>
        <p:nvSpPr>
          <p:cNvPr id="3" name="Title 2">
            <a:extLst>
              <a:ext uri="{FF2B5EF4-FFF2-40B4-BE49-F238E27FC236}">
                <a16:creationId xmlns:a16="http://schemas.microsoft.com/office/drawing/2014/main" id="{44315644-8A3F-88BE-7956-25990FD16F98}"/>
              </a:ext>
            </a:extLst>
          </p:cNvPr>
          <p:cNvSpPr>
            <a:spLocks noGrp="1"/>
          </p:cNvSpPr>
          <p:nvPr>
            <p:ph type="ctrTitle"/>
          </p:nvPr>
        </p:nvSpPr>
        <p:spPr/>
        <p:txBody>
          <a:bodyPr/>
          <a:lstStyle/>
          <a:p>
            <a:endParaRPr lang="en-IN" dirty="0"/>
          </a:p>
        </p:txBody>
      </p:sp>
      <p:sp>
        <p:nvSpPr>
          <p:cNvPr id="5" name="Subtitle 4">
            <a:extLst>
              <a:ext uri="{FF2B5EF4-FFF2-40B4-BE49-F238E27FC236}">
                <a16:creationId xmlns:a16="http://schemas.microsoft.com/office/drawing/2014/main" id="{FA0B8569-D1ED-EE66-0BFD-2F13EAAAAA7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78473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BD4E-5C4A-AF73-349E-AB7A050D2C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EB12B2-50C1-C990-8066-30EEDE7C938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DF8BF7F-7F37-28A0-11F7-C14AA83DEADE}"/>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1199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EEC8-4634-7810-BBDE-D3C7EF33D4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38C96C-73EB-14D6-7F18-B77C516447B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DB191D-0C78-B2D8-A65D-AB6E152DCEE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9630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7040-4316-BD53-D079-6B98536B0D8D}"/>
              </a:ext>
            </a:extLst>
          </p:cNvPr>
          <p:cNvSpPr>
            <a:spLocks noGrp="1"/>
          </p:cNvSpPr>
          <p:nvPr>
            <p:ph type="title"/>
          </p:nvPr>
        </p:nvSpPr>
        <p:spPr>
          <a:xfrm>
            <a:off x="628650" y="365126"/>
            <a:ext cx="7886700" cy="3159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FC84224-7759-C952-BC54-01BA520BF3F8}"/>
              </a:ext>
            </a:extLst>
          </p:cNvPr>
          <p:cNvSpPr>
            <a:spLocks noGrp="1"/>
          </p:cNvSpPr>
          <p:nvPr>
            <p:ph idx="1"/>
          </p:nvPr>
        </p:nvSpPr>
        <p:spPr>
          <a:xfrm>
            <a:off x="628650" y="681037"/>
            <a:ext cx="7886700" cy="5495926"/>
          </a:xfrm>
        </p:spPr>
        <p:txBody>
          <a:bodyPr>
            <a:normAutofit fontScale="92500" lnSpcReduction="10000"/>
          </a:bodyPr>
          <a:lstStyle/>
          <a:p>
            <a:pPr marL="0" indent="0" algn="just">
              <a:lnSpc>
                <a:spcPct val="150000"/>
              </a:lnSpc>
              <a:spcAft>
                <a:spcPts val="800"/>
              </a:spcAft>
              <a:buNone/>
            </a:pPr>
            <a:r>
              <a:rPr lang="en-IN" sz="24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How dialysis machine works?</a:t>
            </a:r>
            <a:endParaRPr lang="en-IN" sz="24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IN" sz="2400" dirty="0">
                <a:solidFill>
                  <a:srgbClr val="4D4D4D"/>
                </a:solidFill>
                <a:effectLst/>
                <a:latin typeface="Times New Roman" panose="02020603050405020304" pitchFamily="18" charset="0"/>
                <a:ea typeface="Times New Roman" panose="02020603050405020304" pitchFamily="18" charset="0"/>
              </a:rPr>
              <a:t>The basic principle of   dialysis machine or artificial kidney  is to pass blood through minute blood channels ( instead of blood vessels in machine) bounded by thin membrane. </a:t>
            </a:r>
          </a:p>
          <a:p>
            <a:pPr algn="just">
              <a:lnSpc>
                <a:spcPct val="150000"/>
              </a:lnSpc>
            </a:pPr>
            <a:r>
              <a:rPr lang="en-IN" sz="2400" dirty="0">
                <a:solidFill>
                  <a:srgbClr val="4D4D4D"/>
                </a:solidFill>
                <a:effectLst/>
                <a:latin typeface="Times New Roman" panose="02020603050405020304" pitchFamily="18" charset="0"/>
                <a:ea typeface="Times New Roman" panose="02020603050405020304" pitchFamily="18" charset="0"/>
              </a:rPr>
              <a:t>On the other side of the membrane is a dialysis fluid into which unwanted substances in the blood pass by diffusion. </a:t>
            </a:r>
          </a:p>
          <a:p>
            <a:pPr algn="just">
              <a:lnSpc>
                <a:spcPct val="150000"/>
              </a:lnSpc>
            </a:pPr>
            <a:r>
              <a:rPr lang="en-IN" sz="2400" dirty="0">
                <a:solidFill>
                  <a:srgbClr val="575757"/>
                </a:solidFill>
                <a:effectLst/>
                <a:latin typeface="Times New Roman" panose="02020603050405020304" pitchFamily="18" charset="0"/>
                <a:ea typeface="Times New Roman" panose="02020603050405020304" pitchFamily="18" charset="0"/>
              </a:rPr>
              <a:t>The dialysis machine pumps blood through the filter and returns the blood to the  body. </a:t>
            </a:r>
          </a:p>
          <a:p>
            <a:pPr algn="just">
              <a:lnSpc>
                <a:spcPct val="150000"/>
              </a:lnSpc>
            </a:pPr>
            <a:r>
              <a:rPr lang="en-IN" sz="2400" dirty="0">
                <a:solidFill>
                  <a:srgbClr val="575757"/>
                </a:solidFill>
                <a:latin typeface="Times New Roman" panose="02020603050405020304" pitchFamily="18" charset="0"/>
              </a:rPr>
              <a:t>Dialysis filter works like  natural nephron in order to remove waste  and excess of water from the blood.</a:t>
            </a:r>
            <a:endParaRPr lang="en-IN" sz="2400" dirty="0"/>
          </a:p>
        </p:txBody>
      </p:sp>
    </p:spTree>
    <p:extLst>
      <p:ext uri="{BB962C8B-B14F-4D97-AF65-F5344CB8AC3E}">
        <p14:creationId xmlns:p14="http://schemas.microsoft.com/office/powerpoint/2010/main" val="280966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0219-8645-4E73-A87C-43371014ADF2}"/>
              </a:ext>
            </a:extLst>
          </p:cNvPr>
          <p:cNvSpPr>
            <a:spLocks noGrp="1"/>
          </p:cNvSpPr>
          <p:nvPr>
            <p:ph type="title"/>
          </p:nvPr>
        </p:nvSpPr>
        <p:spPr>
          <a:xfrm>
            <a:off x="628650" y="365126"/>
            <a:ext cx="7886700" cy="31591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9DFECFF-EE9E-25B6-E850-31E05B29FDCD}"/>
              </a:ext>
            </a:extLst>
          </p:cNvPr>
          <p:cNvSpPr>
            <a:spLocks noGrp="1"/>
          </p:cNvSpPr>
          <p:nvPr>
            <p:ph idx="1"/>
          </p:nvPr>
        </p:nvSpPr>
        <p:spPr>
          <a:xfrm>
            <a:off x="628650" y="878889"/>
            <a:ext cx="7886700" cy="5298074"/>
          </a:xfrm>
        </p:spPr>
        <p:txBody>
          <a:bodyPr>
            <a:normAutofit lnSpcReduction="10000"/>
          </a:bodyPr>
          <a:lstStyle/>
          <a:p>
            <a:pPr algn="just">
              <a:lnSpc>
                <a:spcPct val="110000"/>
              </a:lnSpc>
            </a:pPr>
            <a:r>
              <a:rPr lang="en-IN" sz="2800" dirty="0">
                <a:solidFill>
                  <a:srgbClr val="575757"/>
                </a:solidFill>
                <a:effectLst/>
                <a:latin typeface="Times New Roman" panose="02020603050405020304" pitchFamily="18" charset="0"/>
                <a:ea typeface="Times New Roman" panose="02020603050405020304" pitchFamily="18" charset="0"/>
              </a:rPr>
              <a:t>During the process, the dialysis machine   checks the  blood pressure and controls   rapid flow of blood flows through the filter  and fluid is removed from  the body</a:t>
            </a:r>
            <a:endParaRPr lang="en-IN" sz="2800" dirty="0">
              <a:effectLst/>
              <a:latin typeface="Times New Roman" panose="02020603050405020304" pitchFamily="18" charset="0"/>
              <a:ea typeface="Times New Roman" panose="02020603050405020304" pitchFamily="18" charset="0"/>
            </a:endParaRPr>
          </a:p>
          <a:p>
            <a:pPr>
              <a:lnSpc>
                <a:spcPct val="110000"/>
              </a:lnSpc>
            </a:pPr>
            <a:r>
              <a:rPr lang="en-IN" sz="2800" dirty="0">
                <a:solidFill>
                  <a:srgbClr val="575757"/>
                </a:solidFill>
                <a:effectLst/>
                <a:latin typeface="Times New Roman" panose="02020603050405020304" pitchFamily="18" charset="0"/>
                <a:ea typeface="Calibri" panose="020F0502020204030204" pitchFamily="34" charset="0"/>
              </a:rPr>
              <a:t>Blood enters at one end of the filter and is forced into many, very thin, hollow fibres.  </a:t>
            </a:r>
          </a:p>
          <a:p>
            <a:pPr>
              <a:lnSpc>
                <a:spcPct val="110000"/>
              </a:lnSpc>
            </a:pPr>
            <a:r>
              <a:rPr lang="en-IN" sz="2800" dirty="0">
                <a:solidFill>
                  <a:srgbClr val="575757"/>
                </a:solidFill>
                <a:effectLst/>
                <a:latin typeface="Times New Roman" panose="02020603050405020304" pitchFamily="18" charset="0"/>
                <a:ea typeface="Calibri" panose="020F0502020204030204" pitchFamily="34" charset="0"/>
              </a:rPr>
              <a:t>As blood moves swiftly  through the hollow fibre, dialysis solution  passes in the opposite direction on the outside of the fibres. </a:t>
            </a:r>
          </a:p>
          <a:p>
            <a:pPr>
              <a:lnSpc>
                <a:spcPct val="110000"/>
              </a:lnSpc>
            </a:pPr>
            <a:r>
              <a:rPr lang="en-IN" sz="2800" dirty="0">
                <a:solidFill>
                  <a:srgbClr val="575757"/>
                </a:solidFill>
                <a:effectLst/>
                <a:latin typeface="Times New Roman" panose="02020603050405020304" pitchFamily="18" charset="0"/>
                <a:ea typeface="Calibri" panose="020F0502020204030204" pitchFamily="34" charset="0"/>
              </a:rPr>
              <a:t>Waste products from the blood move into the dialysis solution. </a:t>
            </a:r>
          </a:p>
          <a:p>
            <a:pPr>
              <a:lnSpc>
                <a:spcPct val="110000"/>
              </a:lnSpc>
            </a:pPr>
            <a:endParaRPr lang="en-IN" dirty="0"/>
          </a:p>
          <a:p>
            <a:endParaRPr lang="en-IN" dirty="0"/>
          </a:p>
        </p:txBody>
      </p:sp>
    </p:spTree>
    <p:extLst>
      <p:ext uri="{BB962C8B-B14F-4D97-AF65-F5344CB8AC3E}">
        <p14:creationId xmlns:p14="http://schemas.microsoft.com/office/powerpoint/2010/main" val="414756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2E35-FFC7-5479-4E22-0D7CADA149E5}"/>
              </a:ext>
            </a:extLst>
          </p:cNvPr>
          <p:cNvSpPr>
            <a:spLocks noGrp="1"/>
          </p:cNvSpPr>
          <p:nvPr>
            <p:ph type="title"/>
          </p:nvPr>
        </p:nvSpPr>
        <p:spPr>
          <a:xfrm>
            <a:off x="628650" y="365127"/>
            <a:ext cx="7886700" cy="549274"/>
          </a:xfrm>
        </p:spPr>
        <p:txBody>
          <a:bodyPr>
            <a:normAutofit/>
          </a:bodyPr>
          <a:lstStyle/>
          <a:p>
            <a:endParaRPr lang="en-IN" sz="2400" dirty="0"/>
          </a:p>
        </p:txBody>
      </p:sp>
      <p:sp>
        <p:nvSpPr>
          <p:cNvPr id="3" name="Content Placeholder 2">
            <a:extLst>
              <a:ext uri="{FF2B5EF4-FFF2-40B4-BE49-F238E27FC236}">
                <a16:creationId xmlns:a16="http://schemas.microsoft.com/office/drawing/2014/main" id="{2DB68AAA-F8FE-EA65-44C2-82577F8EA6B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C096A96-469B-36D6-A50A-BD51520D6922}"/>
              </a:ext>
            </a:extLst>
          </p:cNvPr>
          <p:cNvPicPr>
            <a:picLocks noChangeAspect="1"/>
          </p:cNvPicPr>
          <p:nvPr/>
        </p:nvPicPr>
        <p:blipFill>
          <a:blip r:embed="rId2"/>
          <a:stretch>
            <a:fillRect/>
          </a:stretch>
        </p:blipFill>
        <p:spPr>
          <a:xfrm>
            <a:off x="0" y="772357"/>
            <a:ext cx="8868792" cy="5521912"/>
          </a:xfrm>
          <a:prstGeom prst="rect">
            <a:avLst/>
          </a:prstGeom>
        </p:spPr>
      </p:pic>
      <p:sp>
        <p:nvSpPr>
          <p:cNvPr id="6" name="TextBox 5">
            <a:extLst>
              <a:ext uri="{FF2B5EF4-FFF2-40B4-BE49-F238E27FC236}">
                <a16:creationId xmlns:a16="http://schemas.microsoft.com/office/drawing/2014/main" id="{8116959F-EFC9-57FE-3610-C39E258317AC}"/>
              </a:ext>
            </a:extLst>
          </p:cNvPr>
          <p:cNvSpPr txBox="1"/>
          <p:nvPr/>
        </p:nvSpPr>
        <p:spPr>
          <a:xfrm>
            <a:off x="7186488" y="1457707"/>
            <a:ext cx="2135066" cy="646331"/>
          </a:xfrm>
          <a:prstGeom prst="rect">
            <a:avLst/>
          </a:prstGeom>
          <a:noFill/>
        </p:spPr>
        <p:txBody>
          <a:bodyPr wrap="square">
            <a:spAutoFit/>
          </a:bodyPr>
          <a:lstStyle/>
          <a:p>
            <a:r>
              <a:rPr lang="en-US" sz="1800" dirty="0"/>
              <a:t>(Thin tube in to veins) </a:t>
            </a:r>
            <a:endParaRPr lang="en-IN" dirty="0"/>
          </a:p>
        </p:txBody>
      </p:sp>
    </p:spTree>
    <p:extLst>
      <p:ext uri="{BB962C8B-B14F-4D97-AF65-F5344CB8AC3E}">
        <p14:creationId xmlns:p14="http://schemas.microsoft.com/office/powerpoint/2010/main" val="2720912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F012-6453-D467-96EF-A2A1982C69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14B1ED-4B50-B863-CB46-023D810674A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97DEA98-D31F-CBE2-61D1-DA0F9FC611DE}"/>
              </a:ext>
            </a:extLst>
          </p:cNvPr>
          <p:cNvPicPr>
            <a:picLocks noChangeAspect="1"/>
          </p:cNvPicPr>
          <p:nvPr/>
        </p:nvPicPr>
        <p:blipFill>
          <a:blip r:embed="rId2"/>
          <a:stretch>
            <a:fillRect/>
          </a:stretch>
        </p:blipFill>
        <p:spPr>
          <a:xfrm>
            <a:off x="0" y="681036"/>
            <a:ext cx="9144000" cy="5630987"/>
          </a:xfrm>
          <a:prstGeom prst="rect">
            <a:avLst/>
          </a:prstGeom>
        </p:spPr>
      </p:pic>
    </p:spTree>
    <p:extLst>
      <p:ext uri="{BB962C8B-B14F-4D97-AF65-F5344CB8AC3E}">
        <p14:creationId xmlns:p14="http://schemas.microsoft.com/office/powerpoint/2010/main" val="3826790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43CB-DE8E-5C9F-5496-C0135EB518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1121C1-5B03-2373-52D6-5DCEF97B4F6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A856A7-AF7B-F1A9-AB13-A74DBFA58E3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8063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48BC-0177-D2D5-329F-32A13D7EA5F5}"/>
              </a:ext>
            </a:extLst>
          </p:cNvPr>
          <p:cNvSpPr>
            <a:spLocks noGrp="1"/>
          </p:cNvSpPr>
          <p:nvPr>
            <p:ph type="title"/>
          </p:nvPr>
        </p:nvSpPr>
        <p:spPr>
          <a:xfrm>
            <a:off x="628650" y="365126"/>
            <a:ext cx="7886700" cy="629173"/>
          </a:xfrm>
        </p:spPr>
        <p:txBody>
          <a:bodyPr>
            <a:normAutofit fontScale="90000"/>
          </a:bodyPr>
          <a:lstStyle/>
          <a:p>
            <a:r>
              <a:rPr lang="en-US" dirty="0"/>
              <a:t>Peritoneal Dialysis</a:t>
            </a:r>
            <a:endParaRPr lang="en-IN" dirty="0"/>
          </a:p>
        </p:txBody>
      </p:sp>
      <p:sp>
        <p:nvSpPr>
          <p:cNvPr id="3" name="Content Placeholder 2">
            <a:extLst>
              <a:ext uri="{FF2B5EF4-FFF2-40B4-BE49-F238E27FC236}">
                <a16:creationId xmlns:a16="http://schemas.microsoft.com/office/drawing/2014/main" id="{DBC428C8-3B8F-E114-F639-E3746861650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FA0A247-0679-4652-A610-9D44FDF9E475}"/>
              </a:ext>
            </a:extLst>
          </p:cNvPr>
          <p:cNvPicPr>
            <a:picLocks noChangeAspect="1"/>
          </p:cNvPicPr>
          <p:nvPr/>
        </p:nvPicPr>
        <p:blipFill>
          <a:blip r:embed="rId2"/>
          <a:stretch>
            <a:fillRect/>
          </a:stretch>
        </p:blipFill>
        <p:spPr>
          <a:xfrm>
            <a:off x="1615736" y="1278385"/>
            <a:ext cx="6072326" cy="5078027"/>
          </a:xfrm>
          <a:prstGeom prst="rect">
            <a:avLst/>
          </a:prstGeom>
        </p:spPr>
      </p:pic>
    </p:spTree>
    <p:extLst>
      <p:ext uri="{BB962C8B-B14F-4D97-AF65-F5344CB8AC3E}">
        <p14:creationId xmlns:p14="http://schemas.microsoft.com/office/powerpoint/2010/main" val="3985755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706F-B293-515C-09CD-E3C96313211E}"/>
              </a:ext>
            </a:extLst>
          </p:cNvPr>
          <p:cNvSpPr>
            <a:spLocks noGrp="1"/>
          </p:cNvSpPr>
          <p:nvPr>
            <p:ph type="title"/>
          </p:nvPr>
        </p:nvSpPr>
        <p:spPr>
          <a:xfrm>
            <a:off x="628650" y="365127"/>
            <a:ext cx="7886700" cy="23855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F46CCEE-2ECD-E8A2-30DD-4259A4DD8541}"/>
              </a:ext>
            </a:extLst>
          </p:cNvPr>
          <p:cNvSpPr>
            <a:spLocks noGrp="1"/>
          </p:cNvSpPr>
          <p:nvPr>
            <p:ph idx="1"/>
          </p:nvPr>
        </p:nvSpPr>
        <p:spPr>
          <a:xfrm>
            <a:off x="628650" y="603683"/>
            <a:ext cx="7886700" cy="5573280"/>
          </a:xfrm>
        </p:spPr>
        <p:txBody>
          <a:bodyPr>
            <a:normAutofit lnSpcReduction="10000"/>
          </a:bodyPr>
          <a:lstStyle/>
          <a:p>
            <a:pPr algn="l"/>
            <a:r>
              <a:rPr lang="en-US" b="0" i="0" dirty="0">
                <a:solidFill>
                  <a:srgbClr val="575757"/>
                </a:solidFill>
                <a:effectLst/>
                <a:latin typeface="Merriweather" panose="00000500000000000000" pitchFamily="2" charset="0"/>
              </a:rPr>
              <a:t>A few weeks </a:t>
            </a:r>
            <a:r>
              <a:rPr lang="en-US" b="0" i="0" u="none" strike="noStrike" dirty="0">
                <a:solidFill>
                  <a:srgbClr val="0072BC"/>
                </a:solidFill>
                <a:effectLst/>
                <a:latin typeface="Merriweather" panose="00000500000000000000" pitchFamily="2" charset="0"/>
                <a:hlinkClick r:id="rId2"/>
              </a:rPr>
              <a:t>before you start peritoneal dialysis</a:t>
            </a:r>
            <a:r>
              <a:rPr lang="en-US" b="0" i="0" dirty="0">
                <a:solidFill>
                  <a:srgbClr val="575757"/>
                </a:solidFill>
                <a:effectLst/>
                <a:latin typeface="Merriweather" panose="00000500000000000000" pitchFamily="2" charset="0"/>
              </a:rPr>
              <a:t>, a surgeon places a soft tube, called a catheter, in your  belly.</a:t>
            </a:r>
          </a:p>
          <a:p>
            <a:pPr algn="l"/>
            <a:r>
              <a:rPr lang="en-US" b="0" i="0" dirty="0">
                <a:solidFill>
                  <a:srgbClr val="575757"/>
                </a:solidFill>
                <a:effectLst/>
                <a:latin typeface="Merriweather" panose="00000500000000000000" pitchFamily="2" charset="0"/>
              </a:rPr>
              <a:t>When start the treatment, dialysis solution—water with salt and other additives—flows from a bag through the catheter into your belly.</a:t>
            </a:r>
          </a:p>
          <a:p>
            <a:pPr algn="l"/>
            <a:r>
              <a:rPr lang="en-US" b="0" i="0" dirty="0">
                <a:solidFill>
                  <a:srgbClr val="575757"/>
                </a:solidFill>
                <a:effectLst/>
                <a:latin typeface="Merriweather" panose="00000500000000000000" pitchFamily="2" charset="0"/>
              </a:rPr>
              <a:t> When the bag is empty, you disconnect it and place a cap on your catheter so you can move around and do your normal activities. </a:t>
            </a:r>
          </a:p>
          <a:p>
            <a:pPr algn="l"/>
            <a:r>
              <a:rPr lang="en-US" b="0" i="0" dirty="0">
                <a:solidFill>
                  <a:srgbClr val="575757"/>
                </a:solidFill>
                <a:effectLst/>
                <a:latin typeface="Merriweather" panose="00000500000000000000" pitchFamily="2" charset="0"/>
              </a:rPr>
              <a:t>While the dialysis solution is inside your belly, it absorbs wastes and extra fluid from your body.</a:t>
            </a:r>
          </a:p>
          <a:p>
            <a:endParaRPr lang="en-IN" dirty="0"/>
          </a:p>
        </p:txBody>
      </p:sp>
    </p:spTree>
    <p:extLst>
      <p:ext uri="{BB962C8B-B14F-4D97-AF65-F5344CB8AC3E}">
        <p14:creationId xmlns:p14="http://schemas.microsoft.com/office/powerpoint/2010/main" val="3013210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4E0A4-D8F9-72B9-F95C-F7E0B63D3B5D}"/>
              </a:ext>
            </a:extLst>
          </p:cNvPr>
          <p:cNvSpPr>
            <a:spLocks noGrp="1"/>
          </p:cNvSpPr>
          <p:nvPr>
            <p:ph type="title"/>
          </p:nvPr>
        </p:nvSpPr>
        <p:spPr>
          <a:xfrm>
            <a:off x="628650" y="365127"/>
            <a:ext cx="7886700" cy="433864"/>
          </a:xfrm>
        </p:spPr>
        <p:txBody>
          <a:bodyPr>
            <a:normAutofit fontScale="90000"/>
          </a:bodyPr>
          <a:lstStyle/>
          <a:p>
            <a:r>
              <a:rPr lang="en-US" dirty="0"/>
              <a:t> </a:t>
            </a:r>
            <a:r>
              <a:rPr lang="en-US" sz="4000" b="1" dirty="0">
                <a:solidFill>
                  <a:srgbClr val="FF0000"/>
                </a:solidFill>
              </a:rPr>
              <a:t>Structure of nephron :  (Filtration Unit)</a:t>
            </a:r>
            <a:endParaRPr lang="en-IN" sz="4000" b="1" dirty="0">
              <a:solidFill>
                <a:srgbClr val="FF0000"/>
              </a:solidFill>
            </a:endParaRPr>
          </a:p>
        </p:txBody>
      </p:sp>
      <p:sp>
        <p:nvSpPr>
          <p:cNvPr id="3" name="Content Placeholder 2">
            <a:extLst>
              <a:ext uri="{FF2B5EF4-FFF2-40B4-BE49-F238E27FC236}">
                <a16:creationId xmlns:a16="http://schemas.microsoft.com/office/drawing/2014/main" id="{1D244DB8-A6C0-79DD-3497-4B51C92B8EC0}"/>
              </a:ext>
            </a:extLst>
          </p:cNvPr>
          <p:cNvSpPr>
            <a:spLocks noGrp="1"/>
          </p:cNvSpPr>
          <p:nvPr>
            <p:ph idx="1"/>
          </p:nvPr>
        </p:nvSpPr>
        <p:spPr>
          <a:xfrm>
            <a:off x="628650" y="870012"/>
            <a:ext cx="7886700" cy="5306951"/>
          </a:xfrm>
        </p:spPr>
        <p:txBody>
          <a:bodyPr>
            <a:normAutofit lnSpcReduction="10000"/>
          </a:bodyPr>
          <a:lstStyle/>
          <a:p>
            <a:pPr marL="0" indent="0">
              <a:buNone/>
            </a:pPr>
            <a:r>
              <a:rPr lang="en-US" b="1" dirty="0">
                <a:solidFill>
                  <a:srgbClr val="1A1A1A"/>
                </a:solidFill>
                <a:latin typeface="Georgia" panose="02040502050405020303" pitchFamily="18" charset="0"/>
              </a:rPr>
              <a:t>N</a:t>
            </a:r>
            <a:r>
              <a:rPr lang="en-US" b="1" i="0" dirty="0">
                <a:solidFill>
                  <a:srgbClr val="1A1A1A"/>
                </a:solidFill>
                <a:effectLst/>
                <a:latin typeface="Georgia" panose="02040502050405020303" pitchFamily="18" charset="0"/>
              </a:rPr>
              <a:t>ephron</a:t>
            </a:r>
            <a:r>
              <a:rPr lang="en-US" dirty="0">
                <a:solidFill>
                  <a:srgbClr val="1A1A1A"/>
                </a:solidFill>
                <a:latin typeface="Georgia" panose="02040502050405020303" pitchFamily="18" charset="0"/>
              </a:rPr>
              <a:t> is the </a:t>
            </a:r>
            <a:r>
              <a:rPr lang="en-US" b="0" i="0" dirty="0">
                <a:solidFill>
                  <a:srgbClr val="1A1A1A"/>
                </a:solidFill>
                <a:effectLst/>
                <a:latin typeface="Georgia" panose="02040502050405020303" pitchFamily="18" charset="0"/>
              </a:rPr>
              <a:t> functional unit of the </a:t>
            </a:r>
            <a:r>
              <a:rPr lang="en-US" b="0" i="0" u="sng" dirty="0">
                <a:effectLst/>
                <a:latin typeface="Georgia" panose="02040502050405020303" pitchFamily="18" charset="0"/>
                <a:hlinkClick r:id="rId2"/>
              </a:rPr>
              <a:t>kidney</a:t>
            </a:r>
            <a:r>
              <a:rPr lang="en-US" b="0" i="0" dirty="0">
                <a:solidFill>
                  <a:srgbClr val="1A1A1A"/>
                </a:solidFill>
                <a:effectLst/>
                <a:latin typeface="Georgia" panose="02040502050405020303" pitchFamily="18" charset="0"/>
              </a:rPr>
              <a:t>,</a:t>
            </a:r>
          </a:p>
          <a:p>
            <a:r>
              <a:rPr lang="en-US" b="0" i="0" dirty="0">
                <a:solidFill>
                  <a:srgbClr val="1A1A1A"/>
                </a:solidFill>
                <a:effectLst/>
                <a:latin typeface="Georgia" panose="02040502050405020303" pitchFamily="18" charset="0"/>
              </a:rPr>
              <a:t> the structure that actually produces </a:t>
            </a:r>
            <a:r>
              <a:rPr lang="en-US" b="0" i="0" u="sng" dirty="0">
                <a:effectLst/>
                <a:latin typeface="Georgia" panose="02040502050405020303" pitchFamily="18" charset="0"/>
                <a:hlinkClick r:id="rId3"/>
              </a:rPr>
              <a:t>urine</a:t>
            </a:r>
            <a:r>
              <a:rPr lang="en-US" b="0" i="0" dirty="0">
                <a:solidFill>
                  <a:srgbClr val="1A1A1A"/>
                </a:solidFill>
                <a:effectLst/>
                <a:latin typeface="Georgia" panose="02040502050405020303" pitchFamily="18" charset="0"/>
              </a:rPr>
              <a:t> in the process of removing waste and excess substances from the </a:t>
            </a:r>
            <a:r>
              <a:rPr lang="en-US" b="0" i="0" u="sng" dirty="0">
                <a:solidFill>
                  <a:srgbClr val="1A1A1A"/>
                </a:solidFill>
                <a:effectLst/>
                <a:latin typeface="Georgia" panose="02040502050405020303" pitchFamily="18" charset="0"/>
              </a:rPr>
              <a:t>blood</a:t>
            </a:r>
          </a:p>
          <a:p>
            <a:r>
              <a:rPr lang="en-US" dirty="0">
                <a:solidFill>
                  <a:srgbClr val="1A1A1A"/>
                </a:solidFill>
                <a:latin typeface="Georgia" panose="02040502050405020303" pitchFamily="18" charset="0"/>
              </a:rPr>
              <a:t>1 millions nephrons </a:t>
            </a:r>
            <a:r>
              <a:rPr lang="en-US" b="0" i="0" dirty="0">
                <a:solidFill>
                  <a:srgbClr val="1A1A1A"/>
                </a:solidFill>
                <a:effectLst/>
                <a:latin typeface="Georgia" panose="02040502050405020303" pitchFamily="18" charset="0"/>
              </a:rPr>
              <a:t> in each human kidney.</a:t>
            </a:r>
          </a:p>
          <a:p>
            <a:r>
              <a:rPr lang="en-US" b="0" i="0" dirty="0">
                <a:solidFill>
                  <a:srgbClr val="1A1A1A"/>
                </a:solidFill>
                <a:effectLst/>
                <a:latin typeface="Georgia" panose="02040502050405020303" pitchFamily="18" charset="0"/>
              </a:rPr>
              <a:t>Each nephron  is a long tubule, about 30–55 mm (1.2–2.2 inches) long.</a:t>
            </a:r>
          </a:p>
          <a:p>
            <a:r>
              <a:rPr lang="en-US" b="0" i="0" dirty="0">
                <a:solidFill>
                  <a:srgbClr val="1A1A1A"/>
                </a:solidFill>
                <a:effectLst/>
                <a:latin typeface="Georgia" panose="02040502050405020303" pitchFamily="18" charset="0"/>
              </a:rPr>
              <a:t> At one end this tube is closed, expanded, and folded into a double-walled cuplike structure.</a:t>
            </a:r>
          </a:p>
          <a:p>
            <a:r>
              <a:rPr lang="en-US" b="0" i="0" dirty="0">
                <a:solidFill>
                  <a:srgbClr val="1A1A1A"/>
                </a:solidFill>
                <a:effectLst/>
                <a:latin typeface="Georgia" panose="02040502050405020303" pitchFamily="18" charset="0"/>
              </a:rPr>
              <a:t> This structure, called the bowman capsule . It  encloses a cluster of microscopic blood vessels  known as capillaries—called the </a:t>
            </a:r>
            <a:r>
              <a:rPr lang="en-US" dirty="0">
                <a:latin typeface="Georgia" panose="02040502050405020303" pitchFamily="18" charset="0"/>
              </a:rPr>
              <a:t>glomerulus</a:t>
            </a:r>
            <a:r>
              <a:rPr lang="en-US" b="0" i="0" dirty="0">
                <a:solidFill>
                  <a:srgbClr val="1A1A1A"/>
                </a:solidFill>
                <a:effectLst/>
                <a:latin typeface="Georgia" panose="02040502050405020303" pitchFamily="18" charset="0"/>
              </a:rPr>
              <a:t>.</a:t>
            </a:r>
            <a:endParaRPr lang="en-IN" dirty="0"/>
          </a:p>
        </p:txBody>
      </p:sp>
    </p:spTree>
    <p:extLst>
      <p:ext uri="{BB962C8B-B14F-4D97-AF65-F5344CB8AC3E}">
        <p14:creationId xmlns:p14="http://schemas.microsoft.com/office/powerpoint/2010/main" val="2967015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F32B-9640-6832-1FCE-82AD5674EB67}"/>
              </a:ext>
            </a:extLst>
          </p:cNvPr>
          <p:cNvSpPr>
            <a:spLocks noGrp="1"/>
          </p:cNvSpPr>
          <p:nvPr>
            <p:ph type="title"/>
          </p:nvPr>
        </p:nvSpPr>
        <p:spPr>
          <a:xfrm>
            <a:off x="628650" y="365126"/>
            <a:ext cx="7886700" cy="939891"/>
          </a:xfrm>
        </p:spPr>
        <p:txBody>
          <a:bodyPr>
            <a:normAutofit fontScale="90000"/>
          </a:bodyPr>
          <a:lstStyle/>
          <a:p>
            <a:r>
              <a:rPr lang="en-US" dirty="0"/>
              <a:t>Nephron structure : Key filtration Unit </a:t>
            </a:r>
            <a:endParaRPr lang="en-IN" dirty="0"/>
          </a:p>
        </p:txBody>
      </p:sp>
      <p:sp>
        <p:nvSpPr>
          <p:cNvPr id="3" name="Content Placeholder 2">
            <a:extLst>
              <a:ext uri="{FF2B5EF4-FFF2-40B4-BE49-F238E27FC236}">
                <a16:creationId xmlns:a16="http://schemas.microsoft.com/office/drawing/2014/main" id="{13E886F0-B696-C91A-52C2-BCBF774B7109}"/>
              </a:ext>
            </a:extLst>
          </p:cNvPr>
          <p:cNvSpPr>
            <a:spLocks noGrp="1"/>
          </p:cNvSpPr>
          <p:nvPr>
            <p:ph idx="1"/>
          </p:nvPr>
        </p:nvSpPr>
        <p:spPr>
          <a:xfrm>
            <a:off x="628650" y="1825625"/>
            <a:ext cx="7886700" cy="4761606"/>
          </a:xfrm>
        </p:spPr>
        <p:txBody>
          <a:bodyPr/>
          <a:lstStyle/>
          <a:p>
            <a:endParaRPr lang="en-IN"/>
          </a:p>
        </p:txBody>
      </p:sp>
      <p:pic>
        <p:nvPicPr>
          <p:cNvPr id="4" name="Picture 3">
            <a:extLst>
              <a:ext uri="{FF2B5EF4-FFF2-40B4-BE49-F238E27FC236}">
                <a16:creationId xmlns:a16="http://schemas.microsoft.com/office/drawing/2014/main" id="{22B90FA0-4FD4-5640-023E-E7B0BCE6316A}"/>
              </a:ext>
            </a:extLst>
          </p:cNvPr>
          <p:cNvPicPr>
            <a:picLocks noChangeAspect="1"/>
          </p:cNvPicPr>
          <p:nvPr/>
        </p:nvPicPr>
        <p:blipFill>
          <a:blip r:embed="rId2"/>
          <a:stretch>
            <a:fillRect/>
          </a:stretch>
        </p:blipFill>
        <p:spPr>
          <a:xfrm>
            <a:off x="239698" y="1376040"/>
            <a:ext cx="8487052" cy="5368308"/>
          </a:xfrm>
          <a:prstGeom prst="rect">
            <a:avLst/>
          </a:prstGeom>
        </p:spPr>
      </p:pic>
    </p:spTree>
    <p:extLst>
      <p:ext uri="{BB962C8B-B14F-4D97-AF65-F5344CB8AC3E}">
        <p14:creationId xmlns:p14="http://schemas.microsoft.com/office/powerpoint/2010/main" val="420059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5AED-01FE-8FB7-BB1A-9AC234AE7DB3}"/>
              </a:ext>
            </a:extLst>
          </p:cNvPr>
          <p:cNvSpPr>
            <a:spLocks noGrp="1"/>
          </p:cNvSpPr>
          <p:nvPr>
            <p:ph type="title"/>
          </p:nvPr>
        </p:nvSpPr>
        <p:spPr>
          <a:xfrm>
            <a:off x="628650" y="365127"/>
            <a:ext cx="7886700" cy="23855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233DE85-322C-7EE8-9DC2-CA54562AC6B9}"/>
              </a:ext>
            </a:extLst>
          </p:cNvPr>
          <p:cNvSpPr>
            <a:spLocks noGrp="1"/>
          </p:cNvSpPr>
          <p:nvPr>
            <p:ph idx="1"/>
          </p:nvPr>
        </p:nvSpPr>
        <p:spPr>
          <a:xfrm>
            <a:off x="628650" y="677870"/>
            <a:ext cx="7886700" cy="5502260"/>
          </a:xfrm>
        </p:spPr>
        <p:txBody>
          <a:bodyPr>
            <a:normAutofit lnSpcReduction="10000"/>
          </a:bodyPr>
          <a:lstStyle/>
          <a:p>
            <a:pPr marL="0" indent="0">
              <a:buNone/>
            </a:pPr>
            <a:r>
              <a:rPr lang="en-US" dirty="0">
                <a:solidFill>
                  <a:srgbClr val="FF0000"/>
                </a:solidFill>
              </a:rPr>
              <a:t>Mechanism of </a:t>
            </a:r>
            <a:r>
              <a:rPr lang="en-US" dirty="0" err="1">
                <a:solidFill>
                  <a:srgbClr val="FF0000"/>
                </a:solidFill>
              </a:rPr>
              <a:t>Ultrafilration</a:t>
            </a:r>
            <a:endParaRPr lang="en-US" dirty="0">
              <a:solidFill>
                <a:srgbClr val="FF0000"/>
              </a:solidFill>
            </a:endParaRPr>
          </a:p>
          <a:p>
            <a:r>
              <a:rPr lang="en-US" dirty="0"/>
              <a:t>Nephron contains </a:t>
            </a:r>
            <a:r>
              <a:rPr lang="en-US" dirty="0" err="1"/>
              <a:t>glomerules</a:t>
            </a:r>
            <a:r>
              <a:rPr lang="en-US" dirty="0"/>
              <a:t> and long renal tubules</a:t>
            </a:r>
          </a:p>
          <a:p>
            <a:r>
              <a:rPr lang="en-US" dirty="0"/>
              <a:t>Glomerulus filtered excess of water , remove toxic waste from the blood through semipermeable membrane.</a:t>
            </a:r>
          </a:p>
          <a:p>
            <a:r>
              <a:rPr lang="en-US" dirty="0"/>
              <a:t>Filtrate then enters long renal tubule , upper portion of tubule is known as proximal convolutional tubule (PCT), it involves in reabsorption of electrolytes amino acids </a:t>
            </a:r>
            <a:r>
              <a:rPr lang="en-US" dirty="0" err="1"/>
              <a:t>etc</a:t>
            </a:r>
            <a:r>
              <a:rPr lang="en-US" dirty="0"/>
              <a:t> back in to the blood.</a:t>
            </a:r>
          </a:p>
          <a:p>
            <a:r>
              <a:rPr lang="en-US" dirty="0"/>
              <a:t>Finally the blood emerges from the kidney is free from toxic and balanced volume of the water.</a:t>
            </a:r>
            <a:endParaRPr lang="en-IN" dirty="0"/>
          </a:p>
        </p:txBody>
      </p:sp>
    </p:spTree>
    <p:extLst>
      <p:ext uri="{BB962C8B-B14F-4D97-AF65-F5344CB8AC3E}">
        <p14:creationId xmlns:p14="http://schemas.microsoft.com/office/powerpoint/2010/main" val="309275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551B-9EDB-22A9-1AD6-B9F9DA179D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D2E656-EC9A-3F03-3AA4-6812FB93F07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BECE120-8470-116B-71FB-1257F5BB3CBE}"/>
              </a:ext>
            </a:extLst>
          </p:cNvPr>
          <p:cNvPicPr>
            <a:picLocks noChangeAspect="1"/>
          </p:cNvPicPr>
          <p:nvPr/>
        </p:nvPicPr>
        <p:blipFill>
          <a:blip r:embed="rId2"/>
          <a:stretch>
            <a:fillRect/>
          </a:stretch>
        </p:blipFill>
        <p:spPr>
          <a:xfrm>
            <a:off x="523784" y="365126"/>
            <a:ext cx="7643672" cy="6017919"/>
          </a:xfrm>
          <a:prstGeom prst="rect">
            <a:avLst/>
          </a:prstGeom>
        </p:spPr>
      </p:pic>
    </p:spTree>
    <p:extLst>
      <p:ext uri="{BB962C8B-B14F-4D97-AF65-F5344CB8AC3E}">
        <p14:creationId xmlns:p14="http://schemas.microsoft.com/office/powerpoint/2010/main" val="76192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8C98-2F3B-629B-E09C-70348FCD4BD2}"/>
              </a:ext>
            </a:extLst>
          </p:cNvPr>
          <p:cNvSpPr>
            <a:spLocks noGrp="1"/>
          </p:cNvSpPr>
          <p:nvPr>
            <p:ph type="title"/>
          </p:nvPr>
        </p:nvSpPr>
        <p:spPr>
          <a:xfrm>
            <a:off x="628650" y="365126"/>
            <a:ext cx="7886700" cy="47825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2B2D5C0-DA70-F441-FC23-B312CE89BFF6}"/>
              </a:ext>
            </a:extLst>
          </p:cNvPr>
          <p:cNvSpPr>
            <a:spLocks noGrp="1"/>
          </p:cNvSpPr>
          <p:nvPr>
            <p:ph idx="1"/>
          </p:nvPr>
        </p:nvSpPr>
        <p:spPr>
          <a:xfrm>
            <a:off x="628650" y="976544"/>
            <a:ext cx="7886700" cy="5200419"/>
          </a:xfrm>
        </p:spPr>
        <p:txBody>
          <a:bodyPr/>
          <a:lstStyle/>
          <a:p>
            <a:pPr marL="0" indent="0" algn="l">
              <a:buNone/>
            </a:pPr>
            <a:r>
              <a:rPr lang="en-US" b="0" i="0" dirty="0">
                <a:solidFill>
                  <a:srgbClr val="FF0000"/>
                </a:solidFill>
                <a:effectLst/>
                <a:latin typeface="Google Sans"/>
              </a:rPr>
              <a:t>Functions of Kidney</a:t>
            </a:r>
          </a:p>
          <a:p>
            <a:pPr algn="l">
              <a:buFont typeface="Arial" panose="020B0604020202020204" pitchFamily="34" charset="0"/>
              <a:buChar char="•"/>
            </a:pPr>
            <a:r>
              <a:rPr lang="en-US" dirty="0">
                <a:solidFill>
                  <a:srgbClr val="202124"/>
                </a:solidFill>
                <a:latin typeface="Google Sans"/>
              </a:rPr>
              <a:t>R</a:t>
            </a:r>
            <a:r>
              <a:rPr lang="en-US" b="0" i="0" dirty="0">
                <a:solidFill>
                  <a:srgbClr val="202124"/>
                </a:solidFill>
                <a:effectLst/>
                <a:latin typeface="Google Sans"/>
              </a:rPr>
              <a:t>emove waste products from the body.</a:t>
            </a:r>
          </a:p>
          <a:p>
            <a:pPr algn="l">
              <a:buFont typeface="Arial" panose="020B0604020202020204" pitchFamily="34" charset="0"/>
              <a:buChar char="•"/>
            </a:pPr>
            <a:r>
              <a:rPr lang="en-US" dirty="0">
                <a:solidFill>
                  <a:srgbClr val="202124"/>
                </a:solidFill>
                <a:latin typeface="Google Sans"/>
              </a:rPr>
              <a:t>R</a:t>
            </a:r>
            <a:r>
              <a:rPr lang="en-US" b="0" i="0" dirty="0">
                <a:solidFill>
                  <a:srgbClr val="202124"/>
                </a:solidFill>
                <a:effectLst/>
                <a:latin typeface="Google Sans"/>
              </a:rPr>
              <a:t>emove drugs from the body.</a:t>
            </a:r>
          </a:p>
          <a:p>
            <a:pPr algn="l">
              <a:buFont typeface="Arial" panose="020B0604020202020204" pitchFamily="34" charset="0"/>
              <a:buChar char="•"/>
            </a:pPr>
            <a:r>
              <a:rPr lang="en-US" dirty="0">
                <a:solidFill>
                  <a:srgbClr val="202124"/>
                </a:solidFill>
                <a:latin typeface="Google Sans"/>
              </a:rPr>
              <a:t>B</a:t>
            </a:r>
            <a:r>
              <a:rPr lang="en-US" b="0" i="0" dirty="0">
                <a:solidFill>
                  <a:srgbClr val="202124"/>
                </a:solidFill>
                <a:effectLst/>
                <a:latin typeface="Google Sans"/>
              </a:rPr>
              <a:t>alance the body's fluids.</a:t>
            </a:r>
          </a:p>
          <a:p>
            <a:pPr algn="l">
              <a:buFont typeface="Arial" panose="020B0604020202020204" pitchFamily="34" charset="0"/>
              <a:buChar char="•"/>
            </a:pPr>
            <a:r>
              <a:rPr lang="en-US" dirty="0">
                <a:solidFill>
                  <a:srgbClr val="202124"/>
                </a:solidFill>
                <a:latin typeface="Google Sans"/>
              </a:rPr>
              <a:t>R</a:t>
            </a:r>
            <a:r>
              <a:rPr lang="en-US" b="0" i="0" dirty="0">
                <a:solidFill>
                  <a:srgbClr val="202124"/>
                </a:solidFill>
                <a:effectLst/>
                <a:latin typeface="Google Sans"/>
              </a:rPr>
              <a:t>elease hormones that regulate blood pressure.</a:t>
            </a:r>
          </a:p>
          <a:p>
            <a:pPr algn="l">
              <a:buFont typeface="Arial" panose="020B0604020202020204" pitchFamily="34" charset="0"/>
              <a:buChar char="•"/>
            </a:pPr>
            <a:r>
              <a:rPr lang="en-US" dirty="0">
                <a:solidFill>
                  <a:srgbClr val="202124"/>
                </a:solidFill>
                <a:latin typeface="Google Sans"/>
              </a:rPr>
              <a:t>P</a:t>
            </a:r>
            <a:r>
              <a:rPr lang="en-US" b="0" i="0" dirty="0">
                <a:solidFill>
                  <a:srgbClr val="202124"/>
                </a:solidFill>
                <a:effectLst/>
                <a:latin typeface="Google Sans"/>
              </a:rPr>
              <a:t>roduce an active form of vitamin D that promotes strong, healthy bones.</a:t>
            </a:r>
          </a:p>
          <a:p>
            <a:pPr algn="l">
              <a:buFont typeface="Arial" panose="020B0604020202020204" pitchFamily="34" charset="0"/>
              <a:buChar char="•"/>
            </a:pPr>
            <a:r>
              <a:rPr lang="en-US" dirty="0">
                <a:solidFill>
                  <a:srgbClr val="202124"/>
                </a:solidFill>
                <a:latin typeface="Google Sans"/>
              </a:rPr>
              <a:t>C</a:t>
            </a:r>
            <a:r>
              <a:rPr lang="en-US" b="0" i="0" dirty="0">
                <a:solidFill>
                  <a:srgbClr val="202124"/>
                </a:solidFill>
                <a:effectLst/>
                <a:latin typeface="Google Sans"/>
              </a:rPr>
              <a:t>ontrol the production of red blood cells. ( RBC)</a:t>
            </a:r>
          </a:p>
          <a:p>
            <a:endParaRPr lang="en-IN" dirty="0"/>
          </a:p>
        </p:txBody>
      </p:sp>
    </p:spTree>
    <p:extLst>
      <p:ext uri="{BB962C8B-B14F-4D97-AF65-F5344CB8AC3E}">
        <p14:creationId xmlns:p14="http://schemas.microsoft.com/office/powerpoint/2010/main" val="349777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000">
              <a:srgbClr val="000000"/>
            </a:gs>
            <a:gs pos="100000">
              <a:srgbClr val="434343"/>
            </a:gs>
          </a:gsLst>
          <a:lin ang="4800000" scaled="0"/>
        </a:gradFill>
        <a:effectLst/>
      </p:bgPr>
    </p:bg>
    <p:spTree>
      <p:nvGrpSpPr>
        <p:cNvPr id="1" name=""/>
        <p:cNvGrpSpPr/>
        <p:nvPr/>
      </p:nvGrpSpPr>
      <p:grpSpPr>
        <a:xfrm>
          <a:off x="0" y="0"/>
          <a:ext cx="0" cy="0"/>
          <a:chOff x="0" y="0"/>
          <a:chExt cx="0" cy="0"/>
        </a:xfrm>
      </p:grpSpPr>
      <p:grpSp>
        <p:nvGrpSpPr>
          <p:cNvPr id="2" name="Group 1"/>
          <p:cNvGrpSpPr/>
          <p:nvPr/>
        </p:nvGrpSpPr>
        <p:grpSpPr>
          <a:xfrm>
            <a:off x="179070" y="388620"/>
            <a:ext cx="4335780" cy="4198620"/>
            <a:chOff x="179070" y="388620"/>
            <a:chExt cx="4335780" cy="4198620"/>
          </a:xfrm>
        </p:grpSpPr>
        <p:sp>
          <p:nvSpPr>
            <p:cNvPr id="7" name="Rectangle 6"/>
            <p:cNvSpPr/>
            <p:nvPr/>
          </p:nvSpPr>
          <p:spPr>
            <a:xfrm>
              <a:off x="293370" y="1417320"/>
              <a:ext cx="4107180" cy="3169920"/>
            </a:xfrm>
            <a:prstGeom prst="rect">
              <a:avLst/>
            </a:prstGeom>
            <a:solidFill>
              <a:srgbClr val="346C8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xtBox 7"/>
            <p:cNvSpPr txBox="1"/>
            <p:nvPr/>
          </p:nvSpPr>
          <p:spPr>
            <a:xfrm>
              <a:off x="179070" y="388620"/>
              <a:ext cx="4335780" cy="830997"/>
            </a:xfrm>
            <a:prstGeom prst="rect">
              <a:avLst/>
            </a:prstGeom>
            <a:noFill/>
          </p:spPr>
          <p:txBody>
            <a:bodyPr wrap="square" rtlCol="0">
              <a:spAutoFit/>
            </a:bodyPr>
            <a:lstStyle/>
            <a:p>
              <a:pPr algn="ctr"/>
              <a:r>
                <a:rPr lang="nl-BE" sz="4800" dirty="0">
                  <a:solidFill>
                    <a:srgbClr val="E63130"/>
                  </a:solidFill>
                  <a:latin typeface="Arial" panose="020B0604020202020204" pitchFamily="34" charset="0"/>
                  <a:cs typeface="Arial" panose="020B0604020202020204" pitchFamily="34" charset="0"/>
                </a:rPr>
                <a:t>Every minute</a:t>
              </a:r>
              <a:endParaRPr lang="nl-BE" sz="4800" dirty="0">
                <a:solidFill>
                  <a:schemeClr val="bg1">
                    <a:alpha val="50000"/>
                  </a:schemeClr>
                </a:solidFill>
                <a:latin typeface="Arial" panose="020B0604020202020204" pitchFamily="34" charset="0"/>
                <a:cs typeface="Arial" panose="020B0604020202020204" pitchFamily="34" charset="0"/>
              </a:endParaRPr>
            </a:p>
          </p:txBody>
        </p:sp>
        <p:sp>
          <p:nvSpPr>
            <p:cNvPr id="9" name="TextBox 8"/>
            <p:cNvSpPr txBox="1"/>
            <p:nvPr/>
          </p:nvSpPr>
          <p:spPr>
            <a:xfrm>
              <a:off x="289560" y="1684020"/>
              <a:ext cx="4114800" cy="2677656"/>
            </a:xfrm>
            <a:prstGeom prst="rect">
              <a:avLst/>
            </a:prstGeom>
            <a:noFill/>
          </p:spPr>
          <p:txBody>
            <a:bodyPr wrap="square" rtlCol="0">
              <a:spAutoFit/>
            </a:bodyPr>
            <a:lstStyle/>
            <a:p>
              <a:pPr algn="ctr"/>
              <a:r>
                <a:rPr lang="nl-BE" sz="9600" b="1" dirty="0">
                  <a:solidFill>
                    <a:schemeClr val="bg1"/>
                  </a:solidFill>
                  <a:latin typeface="Arial" panose="020B0604020202020204" pitchFamily="34" charset="0"/>
                  <a:cs typeface="Arial" panose="020B0604020202020204" pitchFamily="34" charset="0"/>
                </a:rPr>
                <a:t>1200</a:t>
              </a:r>
              <a:r>
                <a:rPr lang="nl-BE" sz="5400" dirty="0">
                  <a:solidFill>
                    <a:srgbClr val="E63130"/>
                  </a:solidFill>
                  <a:latin typeface="Arial" panose="020B0604020202020204" pitchFamily="34" charset="0"/>
                  <a:cs typeface="Arial" panose="020B0604020202020204" pitchFamily="34" charset="0"/>
                </a:rPr>
                <a:t> </a:t>
              </a:r>
              <a:br>
                <a:rPr lang="nl-BE" sz="5400" dirty="0">
                  <a:solidFill>
                    <a:srgbClr val="E63130"/>
                  </a:solidFill>
                  <a:latin typeface="Arial" panose="020B0604020202020204" pitchFamily="34" charset="0"/>
                  <a:cs typeface="Arial" panose="020B0604020202020204" pitchFamily="34" charset="0"/>
                </a:rPr>
              </a:br>
              <a:r>
                <a:rPr lang="nl-BE" sz="3600" dirty="0">
                  <a:solidFill>
                    <a:srgbClr val="488CA7"/>
                  </a:solidFill>
                  <a:latin typeface="Arial" panose="020B0604020202020204" pitchFamily="34" charset="0"/>
                  <a:cs typeface="Arial" panose="020B0604020202020204" pitchFamily="34" charset="0"/>
                </a:rPr>
                <a:t>ml of blood enters </a:t>
              </a:r>
              <a:br>
                <a:rPr lang="nl-BE" sz="3600" dirty="0">
                  <a:solidFill>
                    <a:srgbClr val="488CA7"/>
                  </a:solidFill>
                  <a:latin typeface="Arial" panose="020B0604020202020204" pitchFamily="34" charset="0"/>
                  <a:cs typeface="Arial" panose="020B0604020202020204" pitchFamily="34" charset="0"/>
                </a:rPr>
              </a:br>
              <a:r>
                <a:rPr lang="nl-BE" sz="3600" dirty="0">
                  <a:solidFill>
                    <a:srgbClr val="488CA7"/>
                  </a:solidFill>
                  <a:latin typeface="Arial" panose="020B0604020202020204" pitchFamily="34" charset="0"/>
                  <a:cs typeface="Arial" panose="020B0604020202020204" pitchFamily="34" charset="0"/>
                </a:rPr>
                <a:t> both kidneys</a:t>
              </a:r>
            </a:p>
          </p:txBody>
        </p:sp>
      </p:grpSp>
      <p:grpSp>
        <p:nvGrpSpPr>
          <p:cNvPr id="3" name="Group 2"/>
          <p:cNvGrpSpPr/>
          <p:nvPr/>
        </p:nvGrpSpPr>
        <p:grpSpPr>
          <a:xfrm>
            <a:off x="4766310" y="388620"/>
            <a:ext cx="4122420" cy="4198620"/>
            <a:chOff x="4766310" y="388620"/>
            <a:chExt cx="4122420" cy="4198620"/>
          </a:xfrm>
        </p:grpSpPr>
        <p:sp>
          <p:nvSpPr>
            <p:cNvPr id="38" name="Rectangle 37"/>
            <p:cNvSpPr/>
            <p:nvPr/>
          </p:nvSpPr>
          <p:spPr>
            <a:xfrm>
              <a:off x="4766310" y="1417320"/>
              <a:ext cx="4122420" cy="3169920"/>
            </a:xfrm>
            <a:prstGeom prst="rect">
              <a:avLst/>
            </a:prstGeom>
            <a:solidFill>
              <a:srgbClr val="346C8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8" name="TextBox 277"/>
            <p:cNvSpPr txBox="1"/>
            <p:nvPr/>
          </p:nvSpPr>
          <p:spPr>
            <a:xfrm>
              <a:off x="4869180" y="388620"/>
              <a:ext cx="3916680" cy="830997"/>
            </a:xfrm>
            <a:prstGeom prst="rect">
              <a:avLst/>
            </a:prstGeom>
            <a:noFill/>
          </p:spPr>
          <p:txBody>
            <a:bodyPr wrap="square" rtlCol="0">
              <a:spAutoFit/>
            </a:bodyPr>
            <a:lstStyle/>
            <a:p>
              <a:pPr algn="ctr"/>
              <a:r>
                <a:rPr lang="nl-BE" sz="4800" dirty="0">
                  <a:solidFill>
                    <a:srgbClr val="E63130"/>
                  </a:solidFill>
                  <a:latin typeface="Arial" panose="020B0604020202020204" pitchFamily="34" charset="0"/>
                  <a:cs typeface="Arial" panose="020B0604020202020204" pitchFamily="34" charset="0"/>
                </a:rPr>
                <a:t>In one day</a:t>
              </a:r>
              <a:endParaRPr lang="nl-BE" sz="4800" dirty="0">
                <a:solidFill>
                  <a:schemeClr val="bg1">
                    <a:alpha val="50000"/>
                  </a:schemeClr>
                </a:solidFill>
                <a:latin typeface="Arial" panose="020B0604020202020204" pitchFamily="34" charset="0"/>
                <a:cs typeface="Arial" panose="020B0604020202020204" pitchFamily="34" charset="0"/>
              </a:endParaRPr>
            </a:p>
          </p:txBody>
        </p:sp>
        <p:sp>
          <p:nvSpPr>
            <p:cNvPr id="6" name="TextBox 5"/>
            <p:cNvSpPr txBox="1"/>
            <p:nvPr/>
          </p:nvSpPr>
          <p:spPr>
            <a:xfrm>
              <a:off x="4770120" y="1684020"/>
              <a:ext cx="4114800" cy="2677656"/>
            </a:xfrm>
            <a:prstGeom prst="rect">
              <a:avLst/>
            </a:prstGeom>
            <a:noFill/>
          </p:spPr>
          <p:txBody>
            <a:bodyPr wrap="square" rtlCol="0">
              <a:spAutoFit/>
            </a:bodyPr>
            <a:lstStyle/>
            <a:p>
              <a:pPr algn="ctr"/>
              <a:r>
                <a:rPr lang="nl-BE" sz="9600" b="1" dirty="0">
                  <a:solidFill>
                    <a:schemeClr val="bg1"/>
                  </a:solidFill>
                  <a:latin typeface="Arial" panose="020B0604020202020204" pitchFamily="34" charset="0"/>
                  <a:cs typeface="Arial" panose="020B0604020202020204" pitchFamily="34" charset="0"/>
                </a:rPr>
                <a:t>1700</a:t>
              </a:r>
              <a:r>
                <a:rPr lang="nl-BE" sz="5400" dirty="0">
                  <a:solidFill>
                    <a:srgbClr val="E63130"/>
                  </a:solidFill>
                  <a:latin typeface="Arial" panose="020B0604020202020204" pitchFamily="34" charset="0"/>
                  <a:cs typeface="Arial" panose="020B0604020202020204" pitchFamily="34" charset="0"/>
                </a:rPr>
                <a:t> </a:t>
              </a:r>
              <a:br>
                <a:rPr lang="nl-BE" sz="5400" dirty="0">
                  <a:solidFill>
                    <a:srgbClr val="E63130"/>
                  </a:solidFill>
                  <a:latin typeface="Arial" panose="020B0604020202020204" pitchFamily="34" charset="0"/>
                  <a:cs typeface="Arial" panose="020B0604020202020204" pitchFamily="34" charset="0"/>
                </a:rPr>
              </a:br>
              <a:r>
                <a:rPr lang="nl-BE" sz="3600" dirty="0">
                  <a:solidFill>
                    <a:srgbClr val="488CA7"/>
                  </a:solidFill>
                  <a:latin typeface="Arial" panose="020B0604020202020204" pitchFamily="34" charset="0"/>
                  <a:cs typeface="Arial" panose="020B0604020202020204" pitchFamily="34" charset="0"/>
                </a:rPr>
                <a:t>liters of blood </a:t>
              </a:r>
              <a:br>
                <a:rPr lang="nl-BE" sz="3600" dirty="0">
                  <a:solidFill>
                    <a:srgbClr val="488CA7"/>
                  </a:solidFill>
                  <a:latin typeface="Arial" panose="020B0604020202020204" pitchFamily="34" charset="0"/>
                  <a:cs typeface="Arial" panose="020B0604020202020204" pitchFamily="34" charset="0"/>
                </a:rPr>
              </a:br>
              <a:r>
                <a:rPr lang="nl-BE" sz="3600" dirty="0">
                  <a:solidFill>
                    <a:srgbClr val="488CA7"/>
                  </a:solidFill>
                  <a:latin typeface="Arial" panose="020B0604020202020204" pitchFamily="34" charset="0"/>
                  <a:cs typeface="Arial" panose="020B0604020202020204" pitchFamily="34" charset="0"/>
                </a:rPr>
                <a:t>is purified</a:t>
              </a:r>
            </a:p>
          </p:txBody>
        </p:sp>
      </p:grpSp>
      <p:sp>
        <p:nvSpPr>
          <p:cNvPr id="13" name="TextBox 12"/>
          <p:cNvSpPr txBox="1"/>
          <p:nvPr/>
        </p:nvSpPr>
        <p:spPr>
          <a:xfrm>
            <a:off x="289560" y="4551488"/>
            <a:ext cx="4114800" cy="1169551"/>
          </a:xfrm>
          <a:prstGeom prst="rect">
            <a:avLst/>
          </a:prstGeom>
          <a:noFill/>
        </p:spPr>
        <p:txBody>
          <a:bodyPr wrap="square" rtlCol="0">
            <a:spAutoFit/>
          </a:bodyPr>
          <a:lstStyle/>
          <a:p>
            <a:pPr algn="ctr"/>
            <a:r>
              <a:rPr lang="nl-BE" sz="5400" b="1" dirty="0">
                <a:solidFill>
                  <a:srgbClr val="346C81"/>
                </a:solidFill>
                <a:latin typeface="Arial" panose="020B0604020202020204" pitchFamily="34" charset="0"/>
                <a:cs typeface="Arial" panose="020B0604020202020204" pitchFamily="34" charset="0"/>
              </a:rPr>
              <a:t>20%</a:t>
            </a:r>
            <a:r>
              <a:rPr lang="nl-BE" sz="2800" dirty="0">
                <a:solidFill>
                  <a:srgbClr val="346C81"/>
                </a:solidFill>
                <a:latin typeface="Arial" panose="020B0604020202020204" pitchFamily="34" charset="0"/>
                <a:cs typeface="Arial" panose="020B0604020202020204" pitchFamily="34" charset="0"/>
              </a:rPr>
              <a:t> </a:t>
            </a:r>
            <a:br>
              <a:rPr lang="nl-BE" sz="2800" dirty="0">
                <a:solidFill>
                  <a:srgbClr val="E63130"/>
                </a:solidFill>
                <a:latin typeface="Arial" panose="020B0604020202020204" pitchFamily="34" charset="0"/>
                <a:cs typeface="Arial" panose="020B0604020202020204" pitchFamily="34" charset="0"/>
              </a:rPr>
            </a:br>
            <a:r>
              <a:rPr lang="nl-BE" sz="1600" dirty="0">
                <a:solidFill>
                  <a:srgbClr val="488CA7"/>
                </a:solidFill>
                <a:latin typeface="Arial" panose="020B0604020202020204" pitchFamily="34" charset="0"/>
                <a:cs typeface="Arial" panose="020B0604020202020204" pitchFamily="34" charset="0"/>
              </a:rPr>
              <a:t>of the total blood pumped by the heart</a:t>
            </a:r>
          </a:p>
        </p:txBody>
      </p:sp>
      <p:sp>
        <p:nvSpPr>
          <p:cNvPr id="14" name="TextBox 13"/>
          <p:cNvSpPr txBox="1"/>
          <p:nvPr/>
        </p:nvSpPr>
        <p:spPr>
          <a:xfrm>
            <a:off x="4770120" y="4636267"/>
            <a:ext cx="4114800" cy="1169551"/>
          </a:xfrm>
          <a:prstGeom prst="rect">
            <a:avLst/>
          </a:prstGeom>
          <a:noFill/>
        </p:spPr>
        <p:txBody>
          <a:bodyPr wrap="square" rtlCol="0">
            <a:spAutoFit/>
          </a:bodyPr>
          <a:lstStyle/>
          <a:p>
            <a:pPr algn="ctr"/>
            <a:r>
              <a:rPr lang="nl-BE" sz="5400" b="1" dirty="0">
                <a:solidFill>
                  <a:srgbClr val="346C81"/>
                </a:solidFill>
                <a:latin typeface="Arial" panose="020B0604020202020204" pitchFamily="34" charset="0"/>
                <a:cs typeface="Arial" panose="020B0604020202020204" pitchFamily="34" charset="0"/>
              </a:rPr>
              <a:t>3592.7</a:t>
            </a:r>
            <a:br>
              <a:rPr lang="nl-BE" sz="2800" dirty="0">
                <a:solidFill>
                  <a:srgbClr val="E63130"/>
                </a:solidFill>
                <a:latin typeface="Arial" panose="020B0604020202020204" pitchFamily="34" charset="0"/>
                <a:cs typeface="Arial" panose="020B0604020202020204" pitchFamily="34" charset="0"/>
              </a:rPr>
            </a:br>
            <a:r>
              <a:rPr lang="nl-BE" sz="1600" dirty="0">
                <a:solidFill>
                  <a:srgbClr val="488CA7"/>
                </a:solidFill>
                <a:latin typeface="Arial" panose="020B0604020202020204" pitchFamily="34" charset="0"/>
                <a:cs typeface="Arial" panose="020B0604020202020204" pitchFamily="34" charset="0"/>
              </a:rPr>
              <a:t>pints</a:t>
            </a:r>
          </a:p>
        </p:txBody>
      </p:sp>
      <p:sp>
        <p:nvSpPr>
          <p:cNvPr id="5" name="TextBox 4">
            <a:extLst>
              <a:ext uri="{FF2B5EF4-FFF2-40B4-BE49-F238E27FC236}">
                <a16:creationId xmlns:a16="http://schemas.microsoft.com/office/drawing/2014/main" id="{704FFF75-44E0-60BD-6D93-4663D9A13398}"/>
              </a:ext>
            </a:extLst>
          </p:cNvPr>
          <p:cNvSpPr txBox="1"/>
          <p:nvPr/>
        </p:nvSpPr>
        <p:spPr>
          <a:xfrm>
            <a:off x="127423" y="5828790"/>
            <a:ext cx="914400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Did you know that every minute 1200 ml (40.6 Oz) of blood enters in both kidneys for purification, which is 20% of the total blood pumped by the heart? So in one day 1700 liters (3592.7 pints) of blood is purified!</a:t>
            </a:r>
          </a:p>
        </p:txBody>
      </p:sp>
    </p:spTree>
    <p:extLst>
      <p:ext uri="{BB962C8B-B14F-4D97-AF65-F5344CB8AC3E}">
        <p14:creationId xmlns:p14="http://schemas.microsoft.com/office/powerpoint/2010/main" val="165836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000">
              <a:srgbClr val="000000"/>
            </a:gs>
            <a:gs pos="100000">
              <a:srgbClr val="434343"/>
            </a:gs>
          </a:gsLst>
          <a:lin ang="4800000" scaled="0"/>
        </a:gradFill>
        <a:effectLst/>
      </p:bgPr>
    </p:bg>
    <p:spTree>
      <p:nvGrpSpPr>
        <p:cNvPr id="1" name=""/>
        <p:cNvGrpSpPr/>
        <p:nvPr/>
      </p:nvGrpSpPr>
      <p:grpSpPr>
        <a:xfrm>
          <a:off x="0" y="0"/>
          <a:ext cx="0" cy="0"/>
          <a:chOff x="0" y="0"/>
          <a:chExt cx="0" cy="0"/>
        </a:xfrm>
      </p:grpSpPr>
      <p:sp>
        <p:nvSpPr>
          <p:cNvPr id="64" name="TextBox 63"/>
          <p:cNvSpPr txBox="1"/>
          <p:nvPr/>
        </p:nvSpPr>
        <p:spPr>
          <a:xfrm>
            <a:off x="296227" y="88467"/>
            <a:ext cx="8795386" cy="1446550"/>
          </a:xfrm>
          <a:prstGeom prst="rect">
            <a:avLst/>
          </a:prstGeom>
          <a:noFill/>
        </p:spPr>
        <p:txBody>
          <a:bodyPr wrap="square" rtlCol="0">
            <a:spAutoFit/>
          </a:bodyPr>
          <a:lstStyle/>
          <a:p>
            <a:pPr algn="ctr"/>
            <a:r>
              <a:rPr lang="nl-BE" sz="4400" dirty="0">
                <a:solidFill>
                  <a:srgbClr val="E63130"/>
                </a:solidFill>
                <a:latin typeface="Arial" panose="020B0604020202020204" pitchFamily="34" charset="0"/>
                <a:cs typeface="Arial" panose="020B0604020202020204" pitchFamily="34" charset="0"/>
              </a:rPr>
              <a:t>Early kidney disease </a:t>
            </a:r>
            <a:br>
              <a:rPr lang="nl-BE" sz="4400" dirty="0">
                <a:solidFill>
                  <a:srgbClr val="E63130"/>
                </a:solidFill>
                <a:latin typeface="Arial" panose="020B0604020202020204" pitchFamily="34" charset="0"/>
                <a:cs typeface="Arial" panose="020B0604020202020204" pitchFamily="34" charset="0"/>
              </a:rPr>
            </a:br>
            <a:r>
              <a:rPr lang="nl-BE" sz="4400" dirty="0">
                <a:solidFill>
                  <a:schemeClr val="bg2">
                    <a:lumMod val="75000"/>
                  </a:schemeClr>
                </a:solidFill>
                <a:latin typeface="Arial" panose="020B0604020202020204" pitchFamily="34" charset="0"/>
                <a:cs typeface="Arial" panose="020B0604020202020204" pitchFamily="34" charset="0"/>
              </a:rPr>
              <a:t>has no signs or symptoms</a:t>
            </a:r>
          </a:p>
        </p:txBody>
      </p:sp>
      <p:grpSp>
        <p:nvGrpSpPr>
          <p:cNvPr id="3" name="Group 4"/>
          <p:cNvGrpSpPr>
            <a:grpSpLocks noChangeAspect="1"/>
          </p:cNvGrpSpPr>
          <p:nvPr/>
        </p:nvGrpSpPr>
        <p:grpSpPr bwMode="auto">
          <a:xfrm>
            <a:off x="3990446" y="1535017"/>
            <a:ext cx="1163107" cy="2441547"/>
            <a:chOff x="2286" y="1592"/>
            <a:chExt cx="1190" cy="2498"/>
          </a:xfrm>
        </p:grpSpPr>
        <p:sp>
          <p:nvSpPr>
            <p:cNvPr id="5" name="Freeform 5"/>
            <p:cNvSpPr>
              <a:spLocks/>
            </p:cNvSpPr>
            <p:nvPr/>
          </p:nvSpPr>
          <p:spPr bwMode="auto">
            <a:xfrm>
              <a:off x="2286" y="1592"/>
              <a:ext cx="1190" cy="1104"/>
            </a:xfrm>
            <a:custGeom>
              <a:avLst/>
              <a:gdLst>
                <a:gd name="T0" fmla="*/ 1038 w 1134"/>
                <a:gd name="T1" fmla="*/ 727 h 1054"/>
                <a:gd name="T2" fmla="*/ 1075 w 1134"/>
                <a:gd name="T3" fmla="*/ 527 h 1054"/>
                <a:gd name="T4" fmla="*/ 568 w 1134"/>
                <a:gd name="T5" fmla="*/ 0 h 1054"/>
                <a:gd name="T6" fmla="*/ 61 w 1134"/>
                <a:gd name="T7" fmla="*/ 527 h 1054"/>
                <a:gd name="T8" fmla="*/ 98 w 1134"/>
                <a:gd name="T9" fmla="*/ 726 h 1054"/>
                <a:gd name="T10" fmla="*/ 0 w 1134"/>
                <a:gd name="T11" fmla="*/ 846 h 1054"/>
                <a:gd name="T12" fmla="*/ 123 w 1134"/>
                <a:gd name="T13" fmla="*/ 969 h 1054"/>
                <a:gd name="T14" fmla="*/ 225 w 1134"/>
                <a:gd name="T15" fmla="*/ 915 h 1054"/>
                <a:gd name="T16" fmla="*/ 568 w 1134"/>
                <a:gd name="T17" fmla="*/ 1054 h 1054"/>
                <a:gd name="T18" fmla="*/ 910 w 1134"/>
                <a:gd name="T19" fmla="*/ 916 h 1054"/>
                <a:gd name="T20" fmla="*/ 1011 w 1134"/>
                <a:gd name="T21" fmla="*/ 969 h 1054"/>
                <a:gd name="T22" fmla="*/ 1134 w 1134"/>
                <a:gd name="T23" fmla="*/ 846 h 1054"/>
                <a:gd name="T24" fmla="*/ 1038 w 1134"/>
                <a:gd name="T25" fmla="*/ 72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4" h="1054">
                  <a:moveTo>
                    <a:pt x="1038" y="727"/>
                  </a:moveTo>
                  <a:cubicBezTo>
                    <a:pt x="1062" y="665"/>
                    <a:pt x="1075" y="598"/>
                    <a:pt x="1075" y="527"/>
                  </a:cubicBezTo>
                  <a:cubicBezTo>
                    <a:pt x="1075" y="236"/>
                    <a:pt x="848" y="0"/>
                    <a:pt x="568" y="0"/>
                  </a:cubicBezTo>
                  <a:cubicBezTo>
                    <a:pt x="288" y="0"/>
                    <a:pt x="61" y="236"/>
                    <a:pt x="61" y="527"/>
                  </a:cubicBezTo>
                  <a:cubicBezTo>
                    <a:pt x="61" y="598"/>
                    <a:pt x="74" y="665"/>
                    <a:pt x="98" y="726"/>
                  </a:cubicBezTo>
                  <a:cubicBezTo>
                    <a:pt x="42" y="738"/>
                    <a:pt x="0" y="787"/>
                    <a:pt x="0" y="846"/>
                  </a:cubicBezTo>
                  <a:cubicBezTo>
                    <a:pt x="0" y="914"/>
                    <a:pt x="55" y="969"/>
                    <a:pt x="123" y="969"/>
                  </a:cubicBezTo>
                  <a:cubicBezTo>
                    <a:pt x="165" y="969"/>
                    <a:pt x="202" y="948"/>
                    <a:pt x="225" y="915"/>
                  </a:cubicBezTo>
                  <a:cubicBezTo>
                    <a:pt x="315" y="1001"/>
                    <a:pt x="436" y="1054"/>
                    <a:pt x="568" y="1054"/>
                  </a:cubicBezTo>
                  <a:cubicBezTo>
                    <a:pt x="700" y="1054"/>
                    <a:pt x="820" y="1002"/>
                    <a:pt x="910" y="916"/>
                  </a:cubicBezTo>
                  <a:cubicBezTo>
                    <a:pt x="932" y="948"/>
                    <a:pt x="969" y="969"/>
                    <a:pt x="1011" y="969"/>
                  </a:cubicBezTo>
                  <a:cubicBezTo>
                    <a:pt x="1079" y="969"/>
                    <a:pt x="1134" y="914"/>
                    <a:pt x="1134" y="846"/>
                  </a:cubicBezTo>
                  <a:cubicBezTo>
                    <a:pt x="1134" y="788"/>
                    <a:pt x="1093" y="739"/>
                    <a:pt x="1038" y="727"/>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 name="Freeform 6"/>
            <p:cNvSpPr>
              <a:spLocks/>
            </p:cNvSpPr>
            <p:nvPr/>
          </p:nvSpPr>
          <p:spPr bwMode="auto">
            <a:xfrm>
              <a:off x="2583" y="3460"/>
              <a:ext cx="604" cy="592"/>
            </a:xfrm>
            <a:custGeom>
              <a:avLst/>
              <a:gdLst>
                <a:gd name="T0" fmla="*/ 0 w 604"/>
                <a:gd name="T1" fmla="*/ 0 h 592"/>
                <a:gd name="T2" fmla="*/ 107 w 604"/>
                <a:gd name="T3" fmla="*/ 592 h 592"/>
                <a:gd name="T4" fmla="*/ 224 w 604"/>
                <a:gd name="T5" fmla="*/ 592 h 592"/>
                <a:gd name="T6" fmla="*/ 283 w 604"/>
                <a:gd name="T7" fmla="*/ 117 h 592"/>
                <a:gd name="T8" fmla="*/ 337 w 604"/>
                <a:gd name="T9" fmla="*/ 592 h 592"/>
                <a:gd name="T10" fmla="*/ 450 w 604"/>
                <a:gd name="T11" fmla="*/ 592 h 592"/>
                <a:gd name="T12" fmla="*/ 604 w 604"/>
                <a:gd name="T13" fmla="*/ 0 h 592"/>
                <a:gd name="T14" fmla="*/ 0 w 604"/>
                <a:gd name="T15" fmla="*/ 0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592">
                  <a:moveTo>
                    <a:pt x="0" y="0"/>
                  </a:moveTo>
                  <a:lnTo>
                    <a:pt x="107" y="592"/>
                  </a:lnTo>
                  <a:lnTo>
                    <a:pt x="224" y="592"/>
                  </a:lnTo>
                  <a:lnTo>
                    <a:pt x="283" y="117"/>
                  </a:lnTo>
                  <a:lnTo>
                    <a:pt x="337" y="592"/>
                  </a:lnTo>
                  <a:lnTo>
                    <a:pt x="450" y="592"/>
                  </a:lnTo>
                  <a:lnTo>
                    <a:pt x="604" y="0"/>
                  </a:lnTo>
                  <a:lnTo>
                    <a:pt x="0" y="0"/>
                  </a:ln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 name="Freeform 7"/>
            <p:cNvSpPr>
              <a:spLocks/>
            </p:cNvSpPr>
            <p:nvPr/>
          </p:nvSpPr>
          <p:spPr bwMode="auto">
            <a:xfrm>
              <a:off x="2490" y="2610"/>
              <a:ext cx="788" cy="904"/>
            </a:xfrm>
            <a:custGeom>
              <a:avLst/>
              <a:gdLst>
                <a:gd name="T0" fmla="*/ 707 w 751"/>
                <a:gd name="T1" fmla="*/ 111 h 862"/>
                <a:gd name="T2" fmla="*/ 45 w 751"/>
                <a:gd name="T3" fmla="*/ 111 h 862"/>
                <a:gd name="T4" fmla="*/ 63 w 751"/>
                <a:gd name="T5" fmla="*/ 576 h 862"/>
                <a:gd name="T6" fmla="*/ 63 w 751"/>
                <a:gd name="T7" fmla="*/ 862 h 862"/>
                <a:gd name="T8" fmla="*/ 691 w 751"/>
                <a:gd name="T9" fmla="*/ 862 h 862"/>
                <a:gd name="T10" fmla="*/ 691 w 751"/>
                <a:gd name="T11" fmla="*/ 566 h 862"/>
                <a:gd name="T12" fmla="*/ 707 w 751"/>
                <a:gd name="T13" fmla="*/ 111 h 862"/>
              </a:gdLst>
              <a:ahLst/>
              <a:cxnLst>
                <a:cxn ang="0">
                  <a:pos x="T0" y="T1"/>
                </a:cxn>
                <a:cxn ang="0">
                  <a:pos x="T2" y="T3"/>
                </a:cxn>
                <a:cxn ang="0">
                  <a:pos x="T4" y="T5"/>
                </a:cxn>
                <a:cxn ang="0">
                  <a:pos x="T6" y="T7"/>
                </a:cxn>
                <a:cxn ang="0">
                  <a:pos x="T8" y="T9"/>
                </a:cxn>
                <a:cxn ang="0">
                  <a:pos x="T10" y="T11"/>
                </a:cxn>
                <a:cxn ang="0">
                  <a:pos x="T12" y="T13"/>
                </a:cxn>
              </a:cxnLst>
              <a:rect l="0" t="0" r="r" b="b"/>
              <a:pathLst>
                <a:path w="751" h="862">
                  <a:moveTo>
                    <a:pt x="707" y="111"/>
                  </a:moveTo>
                  <a:cubicBezTo>
                    <a:pt x="639" y="0"/>
                    <a:pt x="109" y="13"/>
                    <a:pt x="45" y="111"/>
                  </a:cubicBezTo>
                  <a:cubicBezTo>
                    <a:pt x="0" y="179"/>
                    <a:pt x="36" y="428"/>
                    <a:pt x="63" y="576"/>
                  </a:cubicBezTo>
                  <a:cubicBezTo>
                    <a:pt x="63" y="862"/>
                    <a:pt x="63" y="862"/>
                    <a:pt x="63" y="862"/>
                  </a:cubicBezTo>
                  <a:cubicBezTo>
                    <a:pt x="691" y="862"/>
                    <a:pt x="691" y="862"/>
                    <a:pt x="691" y="862"/>
                  </a:cubicBezTo>
                  <a:cubicBezTo>
                    <a:pt x="691" y="566"/>
                    <a:pt x="691" y="566"/>
                    <a:pt x="691" y="566"/>
                  </a:cubicBezTo>
                  <a:cubicBezTo>
                    <a:pt x="719" y="412"/>
                    <a:pt x="751" y="183"/>
                    <a:pt x="707" y="111"/>
                  </a:cubicBezTo>
                  <a:close/>
                </a:path>
              </a:pathLst>
            </a:custGeom>
            <a:solidFill>
              <a:srgbClr val="E631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 name="Freeform 8"/>
            <p:cNvSpPr>
              <a:spLocks/>
            </p:cNvSpPr>
            <p:nvPr/>
          </p:nvSpPr>
          <p:spPr bwMode="auto">
            <a:xfrm>
              <a:off x="2367" y="1660"/>
              <a:ext cx="1030" cy="1066"/>
            </a:xfrm>
            <a:custGeom>
              <a:avLst/>
              <a:gdLst>
                <a:gd name="T0" fmla="*/ 931 w 982"/>
                <a:gd name="T1" fmla="*/ 582 h 1017"/>
                <a:gd name="T2" fmla="*/ 935 w 982"/>
                <a:gd name="T3" fmla="*/ 509 h 1017"/>
                <a:gd name="T4" fmla="*/ 494 w 982"/>
                <a:gd name="T5" fmla="*/ 0 h 1017"/>
                <a:gd name="T6" fmla="*/ 53 w 982"/>
                <a:gd name="T7" fmla="*/ 509 h 1017"/>
                <a:gd name="T8" fmla="*/ 60 w 982"/>
                <a:gd name="T9" fmla="*/ 602 h 1017"/>
                <a:gd name="T10" fmla="*/ 0 w 982"/>
                <a:gd name="T11" fmla="*/ 681 h 1017"/>
                <a:gd name="T12" fmla="*/ 82 w 982"/>
                <a:gd name="T13" fmla="*/ 764 h 1017"/>
                <a:gd name="T14" fmla="*/ 110 w 982"/>
                <a:gd name="T15" fmla="*/ 759 h 1017"/>
                <a:gd name="T16" fmla="*/ 494 w 982"/>
                <a:gd name="T17" fmla="*/ 1017 h 1017"/>
                <a:gd name="T18" fmla="*/ 887 w 982"/>
                <a:gd name="T19" fmla="*/ 740 h 1017"/>
                <a:gd name="T20" fmla="*/ 900 w 982"/>
                <a:gd name="T21" fmla="*/ 741 h 1017"/>
                <a:gd name="T22" fmla="*/ 982 w 982"/>
                <a:gd name="T23" fmla="*/ 659 h 1017"/>
                <a:gd name="T24" fmla="*/ 931 w 982"/>
                <a:gd name="T25" fmla="*/ 58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2" h="1017">
                  <a:moveTo>
                    <a:pt x="931" y="582"/>
                  </a:moveTo>
                  <a:cubicBezTo>
                    <a:pt x="934" y="558"/>
                    <a:pt x="935" y="534"/>
                    <a:pt x="935" y="509"/>
                  </a:cubicBezTo>
                  <a:cubicBezTo>
                    <a:pt x="935" y="228"/>
                    <a:pt x="738" y="0"/>
                    <a:pt x="494" y="0"/>
                  </a:cubicBezTo>
                  <a:cubicBezTo>
                    <a:pt x="250" y="0"/>
                    <a:pt x="53" y="228"/>
                    <a:pt x="53" y="509"/>
                  </a:cubicBezTo>
                  <a:cubicBezTo>
                    <a:pt x="53" y="541"/>
                    <a:pt x="56" y="572"/>
                    <a:pt x="60" y="602"/>
                  </a:cubicBezTo>
                  <a:cubicBezTo>
                    <a:pt x="26" y="612"/>
                    <a:pt x="0" y="643"/>
                    <a:pt x="0" y="681"/>
                  </a:cubicBezTo>
                  <a:cubicBezTo>
                    <a:pt x="0" y="727"/>
                    <a:pt x="37" y="764"/>
                    <a:pt x="82" y="764"/>
                  </a:cubicBezTo>
                  <a:cubicBezTo>
                    <a:pt x="92" y="764"/>
                    <a:pt x="101" y="762"/>
                    <a:pt x="110" y="759"/>
                  </a:cubicBezTo>
                  <a:cubicBezTo>
                    <a:pt x="186" y="913"/>
                    <a:pt x="329" y="1017"/>
                    <a:pt x="494" y="1017"/>
                  </a:cubicBezTo>
                  <a:cubicBezTo>
                    <a:pt x="665" y="1017"/>
                    <a:pt x="814" y="905"/>
                    <a:pt x="887" y="740"/>
                  </a:cubicBezTo>
                  <a:cubicBezTo>
                    <a:pt x="891" y="741"/>
                    <a:pt x="895" y="741"/>
                    <a:pt x="900" y="741"/>
                  </a:cubicBezTo>
                  <a:cubicBezTo>
                    <a:pt x="945" y="741"/>
                    <a:pt x="982" y="704"/>
                    <a:pt x="982" y="659"/>
                  </a:cubicBezTo>
                  <a:cubicBezTo>
                    <a:pt x="982" y="624"/>
                    <a:pt x="961" y="594"/>
                    <a:pt x="931" y="582"/>
                  </a:cubicBezTo>
                  <a:close/>
                </a:path>
              </a:pathLst>
            </a:custGeom>
            <a:solidFill>
              <a:srgbClr val="58B7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0" name="Oval 9"/>
            <p:cNvSpPr>
              <a:spLocks noChangeArrowheads="1"/>
            </p:cNvSpPr>
            <p:nvPr/>
          </p:nvSpPr>
          <p:spPr bwMode="auto">
            <a:xfrm>
              <a:off x="2981" y="2221"/>
              <a:ext cx="129" cy="130"/>
            </a:xfrm>
            <a:prstGeom prst="ellipse">
              <a:avLst/>
            </a:pr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1" name="Oval 10"/>
            <p:cNvSpPr>
              <a:spLocks noChangeArrowheads="1"/>
            </p:cNvSpPr>
            <p:nvPr/>
          </p:nvSpPr>
          <p:spPr bwMode="auto">
            <a:xfrm>
              <a:off x="2661" y="2221"/>
              <a:ext cx="129" cy="130"/>
            </a:xfrm>
            <a:prstGeom prst="ellipse">
              <a:avLst/>
            </a:pr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2" name="Freeform 11"/>
            <p:cNvSpPr>
              <a:spLocks/>
            </p:cNvSpPr>
            <p:nvPr/>
          </p:nvSpPr>
          <p:spPr bwMode="auto">
            <a:xfrm>
              <a:off x="3048" y="2122"/>
              <a:ext cx="121" cy="106"/>
            </a:xfrm>
            <a:custGeom>
              <a:avLst/>
              <a:gdLst>
                <a:gd name="T0" fmla="*/ 115 w 115"/>
                <a:gd name="T1" fmla="*/ 101 h 101"/>
                <a:gd name="T2" fmla="*/ 4 w 115"/>
                <a:gd name="T3" fmla="*/ 52 h 101"/>
                <a:gd name="T4" fmla="*/ 115 w 115"/>
                <a:gd name="T5" fmla="*/ 101 h 101"/>
              </a:gdLst>
              <a:ahLst/>
              <a:cxnLst>
                <a:cxn ang="0">
                  <a:pos x="T0" y="T1"/>
                </a:cxn>
                <a:cxn ang="0">
                  <a:pos x="T2" y="T3"/>
                </a:cxn>
                <a:cxn ang="0">
                  <a:pos x="T4" y="T5"/>
                </a:cxn>
              </a:cxnLst>
              <a:rect l="0" t="0" r="r" b="b"/>
              <a:pathLst>
                <a:path w="115" h="101">
                  <a:moveTo>
                    <a:pt x="115" y="101"/>
                  </a:moveTo>
                  <a:cubicBezTo>
                    <a:pt x="115" y="101"/>
                    <a:pt x="9" y="76"/>
                    <a:pt x="4" y="52"/>
                  </a:cubicBezTo>
                  <a:cubicBezTo>
                    <a:pt x="0" y="27"/>
                    <a:pt x="19" y="0"/>
                    <a:pt x="115" y="101"/>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3" name="Freeform 12"/>
            <p:cNvSpPr>
              <a:spLocks/>
            </p:cNvSpPr>
            <p:nvPr/>
          </p:nvSpPr>
          <p:spPr bwMode="auto">
            <a:xfrm>
              <a:off x="2602" y="2122"/>
              <a:ext cx="121" cy="106"/>
            </a:xfrm>
            <a:custGeom>
              <a:avLst/>
              <a:gdLst>
                <a:gd name="T0" fmla="*/ 0 w 115"/>
                <a:gd name="T1" fmla="*/ 101 h 101"/>
                <a:gd name="T2" fmla="*/ 111 w 115"/>
                <a:gd name="T3" fmla="*/ 52 h 101"/>
                <a:gd name="T4" fmla="*/ 0 w 115"/>
                <a:gd name="T5" fmla="*/ 101 h 101"/>
              </a:gdLst>
              <a:ahLst/>
              <a:cxnLst>
                <a:cxn ang="0">
                  <a:pos x="T0" y="T1"/>
                </a:cxn>
                <a:cxn ang="0">
                  <a:pos x="T2" y="T3"/>
                </a:cxn>
                <a:cxn ang="0">
                  <a:pos x="T4" y="T5"/>
                </a:cxn>
              </a:cxnLst>
              <a:rect l="0" t="0" r="r" b="b"/>
              <a:pathLst>
                <a:path w="115" h="101">
                  <a:moveTo>
                    <a:pt x="0" y="101"/>
                  </a:moveTo>
                  <a:cubicBezTo>
                    <a:pt x="0" y="101"/>
                    <a:pt x="106" y="76"/>
                    <a:pt x="111" y="52"/>
                  </a:cubicBezTo>
                  <a:cubicBezTo>
                    <a:pt x="115" y="27"/>
                    <a:pt x="96" y="0"/>
                    <a:pt x="0" y="101"/>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4" name="Freeform 13"/>
            <p:cNvSpPr>
              <a:spLocks/>
            </p:cNvSpPr>
            <p:nvPr/>
          </p:nvSpPr>
          <p:spPr bwMode="auto">
            <a:xfrm>
              <a:off x="2805" y="2374"/>
              <a:ext cx="154" cy="74"/>
            </a:xfrm>
            <a:custGeom>
              <a:avLst/>
              <a:gdLst>
                <a:gd name="T0" fmla="*/ 129 w 146"/>
                <a:gd name="T1" fmla="*/ 69 h 71"/>
                <a:gd name="T2" fmla="*/ 116 w 146"/>
                <a:gd name="T3" fmla="*/ 62 h 71"/>
                <a:gd name="T4" fmla="*/ 77 w 146"/>
                <a:gd name="T5" fmla="*/ 30 h 71"/>
                <a:gd name="T6" fmla="*/ 29 w 146"/>
                <a:gd name="T7" fmla="*/ 62 h 71"/>
                <a:gd name="T8" fmla="*/ 9 w 146"/>
                <a:gd name="T9" fmla="*/ 66 h 71"/>
                <a:gd name="T10" fmla="*/ 5 w 146"/>
                <a:gd name="T11" fmla="*/ 46 h 71"/>
                <a:gd name="T12" fmla="*/ 76 w 146"/>
                <a:gd name="T13" fmla="*/ 0 h 71"/>
                <a:gd name="T14" fmla="*/ 78 w 146"/>
                <a:gd name="T15" fmla="*/ 0 h 71"/>
                <a:gd name="T16" fmla="*/ 142 w 146"/>
                <a:gd name="T17" fmla="*/ 47 h 71"/>
                <a:gd name="T18" fmla="*/ 137 w 146"/>
                <a:gd name="T19" fmla="*/ 67 h 71"/>
                <a:gd name="T20" fmla="*/ 129 w 146"/>
                <a:gd name="T21"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71">
                  <a:moveTo>
                    <a:pt x="129" y="69"/>
                  </a:moveTo>
                  <a:cubicBezTo>
                    <a:pt x="124" y="69"/>
                    <a:pt x="119" y="66"/>
                    <a:pt x="116" y="62"/>
                  </a:cubicBezTo>
                  <a:cubicBezTo>
                    <a:pt x="104" y="41"/>
                    <a:pt x="91" y="30"/>
                    <a:pt x="77" y="30"/>
                  </a:cubicBezTo>
                  <a:cubicBezTo>
                    <a:pt x="56" y="29"/>
                    <a:pt x="35" y="54"/>
                    <a:pt x="29" y="62"/>
                  </a:cubicBezTo>
                  <a:cubicBezTo>
                    <a:pt x="25" y="69"/>
                    <a:pt x="16" y="71"/>
                    <a:pt x="9" y="66"/>
                  </a:cubicBezTo>
                  <a:cubicBezTo>
                    <a:pt x="2" y="62"/>
                    <a:pt x="0" y="53"/>
                    <a:pt x="5" y="46"/>
                  </a:cubicBezTo>
                  <a:cubicBezTo>
                    <a:pt x="6" y="44"/>
                    <a:pt x="36" y="0"/>
                    <a:pt x="76" y="0"/>
                  </a:cubicBezTo>
                  <a:cubicBezTo>
                    <a:pt x="77" y="0"/>
                    <a:pt x="77" y="0"/>
                    <a:pt x="78" y="0"/>
                  </a:cubicBezTo>
                  <a:cubicBezTo>
                    <a:pt x="102" y="1"/>
                    <a:pt x="123" y="16"/>
                    <a:pt x="142" y="47"/>
                  </a:cubicBezTo>
                  <a:cubicBezTo>
                    <a:pt x="146" y="54"/>
                    <a:pt x="144" y="63"/>
                    <a:pt x="137" y="67"/>
                  </a:cubicBezTo>
                  <a:cubicBezTo>
                    <a:pt x="134" y="68"/>
                    <a:pt x="132" y="69"/>
                    <a:pt x="129" y="69"/>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5" name="Freeform 14"/>
            <p:cNvSpPr>
              <a:spLocks/>
            </p:cNvSpPr>
            <p:nvPr/>
          </p:nvSpPr>
          <p:spPr bwMode="auto">
            <a:xfrm>
              <a:off x="2644" y="2505"/>
              <a:ext cx="483" cy="81"/>
            </a:xfrm>
            <a:custGeom>
              <a:avLst/>
              <a:gdLst>
                <a:gd name="T0" fmla="*/ 444 w 460"/>
                <a:gd name="T1" fmla="*/ 76 h 78"/>
                <a:gd name="T2" fmla="*/ 430 w 460"/>
                <a:gd name="T3" fmla="*/ 65 h 78"/>
                <a:gd name="T4" fmla="*/ 388 w 460"/>
                <a:gd name="T5" fmla="*/ 33 h 78"/>
                <a:gd name="T6" fmla="*/ 358 w 460"/>
                <a:gd name="T7" fmla="*/ 48 h 78"/>
                <a:gd name="T8" fmla="*/ 308 w 460"/>
                <a:gd name="T9" fmla="*/ 76 h 78"/>
                <a:gd name="T10" fmla="*/ 253 w 460"/>
                <a:gd name="T11" fmla="*/ 50 h 78"/>
                <a:gd name="T12" fmla="*/ 221 w 460"/>
                <a:gd name="T13" fmla="*/ 34 h 78"/>
                <a:gd name="T14" fmla="*/ 190 w 460"/>
                <a:gd name="T15" fmla="*/ 53 h 78"/>
                <a:gd name="T16" fmla="*/ 145 w 460"/>
                <a:gd name="T17" fmla="*/ 76 h 78"/>
                <a:gd name="T18" fmla="*/ 96 w 460"/>
                <a:gd name="T19" fmla="*/ 47 h 78"/>
                <a:gd name="T20" fmla="*/ 76 w 460"/>
                <a:gd name="T21" fmla="*/ 34 h 78"/>
                <a:gd name="T22" fmla="*/ 26 w 460"/>
                <a:gd name="T23" fmla="*/ 61 h 78"/>
                <a:gd name="T24" fmla="*/ 5 w 460"/>
                <a:gd name="T25" fmla="*/ 59 h 78"/>
                <a:gd name="T26" fmla="*/ 7 w 460"/>
                <a:gd name="T27" fmla="*/ 38 h 78"/>
                <a:gd name="T28" fmla="*/ 71 w 460"/>
                <a:gd name="T29" fmla="*/ 5 h 78"/>
                <a:gd name="T30" fmla="*/ 117 w 460"/>
                <a:gd name="T31" fmla="*/ 27 h 78"/>
                <a:gd name="T32" fmla="*/ 147 w 460"/>
                <a:gd name="T33" fmla="*/ 47 h 78"/>
                <a:gd name="T34" fmla="*/ 167 w 460"/>
                <a:gd name="T35" fmla="*/ 35 h 78"/>
                <a:gd name="T36" fmla="*/ 217 w 460"/>
                <a:gd name="T37" fmla="*/ 4 h 78"/>
                <a:gd name="T38" fmla="*/ 275 w 460"/>
                <a:gd name="T39" fmla="*/ 29 h 78"/>
                <a:gd name="T40" fmla="*/ 307 w 460"/>
                <a:gd name="T41" fmla="*/ 47 h 78"/>
                <a:gd name="T42" fmla="*/ 336 w 460"/>
                <a:gd name="T43" fmla="*/ 29 h 78"/>
                <a:gd name="T44" fmla="*/ 390 w 460"/>
                <a:gd name="T45" fmla="*/ 4 h 78"/>
                <a:gd name="T46" fmla="*/ 458 w 460"/>
                <a:gd name="T47" fmla="*/ 58 h 78"/>
                <a:gd name="T48" fmla="*/ 447 w 460"/>
                <a:gd name="T49" fmla="*/ 76 h 78"/>
                <a:gd name="T50" fmla="*/ 444 w 460"/>
                <a:gd name="T5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0" h="78">
                  <a:moveTo>
                    <a:pt x="444" y="76"/>
                  </a:moveTo>
                  <a:cubicBezTo>
                    <a:pt x="437" y="76"/>
                    <a:pt x="431" y="72"/>
                    <a:pt x="430" y="65"/>
                  </a:cubicBezTo>
                  <a:cubicBezTo>
                    <a:pt x="429" y="62"/>
                    <a:pt x="421" y="35"/>
                    <a:pt x="388" y="33"/>
                  </a:cubicBezTo>
                  <a:cubicBezTo>
                    <a:pt x="372" y="32"/>
                    <a:pt x="367" y="38"/>
                    <a:pt x="358" y="48"/>
                  </a:cubicBezTo>
                  <a:cubicBezTo>
                    <a:pt x="349" y="60"/>
                    <a:pt x="336" y="75"/>
                    <a:pt x="308" y="76"/>
                  </a:cubicBezTo>
                  <a:cubicBezTo>
                    <a:pt x="280" y="78"/>
                    <a:pt x="265" y="61"/>
                    <a:pt x="253" y="50"/>
                  </a:cubicBezTo>
                  <a:cubicBezTo>
                    <a:pt x="242" y="37"/>
                    <a:pt x="236" y="31"/>
                    <a:pt x="221" y="34"/>
                  </a:cubicBezTo>
                  <a:cubicBezTo>
                    <a:pt x="204" y="36"/>
                    <a:pt x="198" y="44"/>
                    <a:pt x="190" y="53"/>
                  </a:cubicBezTo>
                  <a:cubicBezTo>
                    <a:pt x="182" y="64"/>
                    <a:pt x="170" y="78"/>
                    <a:pt x="145" y="76"/>
                  </a:cubicBezTo>
                  <a:cubicBezTo>
                    <a:pt x="121" y="74"/>
                    <a:pt x="107" y="59"/>
                    <a:pt x="96" y="47"/>
                  </a:cubicBezTo>
                  <a:cubicBezTo>
                    <a:pt x="86" y="37"/>
                    <a:pt x="81" y="33"/>
                    <a:pt x="76" y="34"/>
                  </a:cubicBezTo>
                  <a:cubicBezTo>
                    <a:pt x="57" y="37"/>
                    <a:pt x="33" y="54"/>
                    <a:pt x="26" y="61"/>
                  </a:cubicBezTo>
                  <a:cubicBezTo>
                    <a:pt x="19" y="66"/>
                    <a:pt x="10" y="65"/>
                    <a:pt x="5" y="59"/>
                  </a:cubicBezTo>
                  <a:cubicBezTo>
                    <a:pt x="0" y="53"/>
                    <a:pt x="0" y="44"/>
                    <a:pt x="7" y="38"/>
                  </a:cubicBezTo>
                  <a:cubicBezTo>
                    <a:pt x="8" y="37"/>
                    <a:pt x="40" y="10"/>
                    <a:pt x="71" y="5"/>
                  </a:cubicBezTo>
                  <a:cubicBezTo>
                    <a:pt x="93" y="1"/>
                    <a:pt x="106" y="16"/>
                    <a:pt x="117" y="27"/>
                  </a:cubicBezTo>
                  <a:cubicBezTo>
                    <a:pt x="127" y="37"/>
                    <a:pt x="135" y="46"/>
                    <a:pt x="147" y="47"/>
                  </a:cubicBezTo>
                  <a:cubicBezTo>
                    <a:pt x="156" y="47"/>
                    <a:pt x="159" y="44"/>
                    <a:pt x="167" y="35"/>
                  </a:cubicBezTo>
                  <a:cubicBezTo>
                    <a:pt x="176" y="24"/>
                    <a:pt x="188" y="9"/>
                    <a:pt x="217" y="4"/>
                  </a:cubicBezTo>
                  <a:cubicBezTo>
                    <a:pt x="247" y="0"/>
                    <a:pt x="263" y="17"/>
                    <a:pt x="275" y="29"/>
                  </a:cubicBezTo>
                  <a:cubicBezTo>
                    <a:pt x="286" y="41"/>
                    <a:pt x="293" y="48"/>
                    <a:pt x="307" y="47"/>
                  </a:cubicBezTo>
                  <a:cubicBezTo>
                    <a:pt x="322" y="46"/>
                    <a:pt x="327" y="39"/>
                    <a:pt x="336" y="29"/>
                  </a:cubicBezTo>
                  <a:cubicBezTo>
                    <a:pt x="346" y="18"/>
                    <a:pt x="359" y="2"/>
                    <a:pt x="390" y="4"/>
                  </a:cubicBezTo>
                  <a:cubicBezTo>
                    <a:pt x="435" y="7"/>
                    <a:pt x="454" y="41"/>
                    <a:pt x="458" y="58"/>
                  </a:cubicBezTo>
                  <a:cubicBezTo>
                    <a:pt x="460" y="66"/>
                    <a:pt x="455" y="74"/>
                    <a:pt x="447" y="76"/>
                  </a:cubicBezTo>
                  <a:cubicBezTo>
                    <a:pt x="446" y="76"/>
                    <a:pt x="445" y="76"/>
                    <a:pt x="444" y="76"/>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6" name="Freeform 15"/>
            <p:cNvSpPr>
              <a:spLocks/>
            </p:cNvSpPr>
            <p:nvPr/>
          </p:nvSpPr>
          <p:spPr bwMode="auto">
            <a:xfrm>
              <a:off x="2665" y="4014"/>
              <a:ext cx="163" cy="76"/>
            </a:xfrm>
            <a:custGeom>
              <a:avLst/>
              <a:gdLst>
                <a:gd name="T0" fmla="*/ 78 w 155"/>
                <a:gd name="T1" fmla="*/ 0 h 73"/>
                <a:gd name="T2" fmla="*/ 0 w 155"/>
                <a:gd name="T3" fmla="*/ 73 h 73"/>
                <a:gd name="T4" fmla="*/ 155 w 155"/>
                <a:gd name="T5" fmla="*/ 73 h 73"/>
                <a:gd name="T6" fmla="*/ 78 w 155"/>
                <a:gd name="T7" fmla="*/ 0 h 73"/>
              </a:gdLst>
              <a:ahLst/>
              <a:cxnLst>
                <a:cxn ang="0">
                  <a:pos x="T0" y="T1"/>
                </a:cxn>
                <a:cxn ang="0">
                  <a:pos x="T2" y="T3"/>
                </a:cxn>
                <a:cxn ang="0">
                  <a:pos x="T4" y="T5"/>
                </a:cxn>
                <a:cxn ang="0">
                  <a:pos x="T6" y="T7"/>
                </a:cxn>
              </a:cxnLst>
              <a:rect l="0" t="0" r="r" b="b"/>
              <a:pathLst>
                <a:path w="155" h="73">
                  <a:moveTo>
                    <a:pt x="78" y="0"/>
                  </a:moveTo>
                  <a:cubicBezTo>
                    <a:pt x="35" y="0"/>
                    <a:pt x="0" y="33"/>
                    <a:pt x="0" y="73"/>
                  </a:cubicBezTo>
                  <a:cubicBezTo>
                    <a:pt x="155" y="73"/>
                    <a:pt x="155" y="73"/>
                    <a:pt x="155" y="73"/>
                  </a:cubicBezTo>
                  <a:cubicBezTo>
                    <a:pt x="155" y="33"/>
                    <a:pt x="120" y="0"/>
                    <a:pt x="78" y="0"/>
                  </a:cubicBez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7" name="Freeform 16"/>
            <p:cNvSpPr>
              <a:spLocks/>
            </p:cNvSpPr>
            <p:nvPr/>
          </p:nvSpPr>
          <p:spPr bwMode="auto">
            <a:xfrm>
              <a:off x="2900" y="4014"/>
              <a:ext cx="162" cy="76"/>
            </a:xfrm>
            <a:custGeom>
              <a:avLst/>
              <a:gdLst>
                <a:gd name="T0" fmla="*/ 77 w 154"/>
                <a:gd name="T1" fmla="*/ 0 h 73"/>
                <a:gd name="T2" fmla="*/ 0 w 154"/>
                <a:gd name="T3" fmla="*/ 73 h 73"/>
                <a:gd name="T4" fmla="*/ 154 w 154"/>
                <a:gd name="T5" fmla="*/ 73 h 73"/>
                <a:gd name="T6" fmla="*/ 77 w 154"/>
                <a:gd name="T7" fmla="*/ 0 h 73"/>
              </a:gdLst>
              <a:ahLst/>
              <a:cxnLst>
                <a:cxn ang="0">
                  <a:pos x="T0" y="T1"/>
                </a:cxn>
                <a:cxn ang="0">
                  <a:pos x="T2" y="T3"/>
                </a:cxn>
                <a:cxn ang="0">
                  <a:pos x="T4" y="T5"/>
                </a:cxn>
                <a:cxn ang="0">
                  <a:pos x="T6" y="T7"/>
                </a:cxn>
              </a:cxnLst>
              <a:rect l="0" t="0" r="r" b="b"/>
              <a:pathLst>
                <a:path w="154" h="73">
                  <a:moveTo>
                    <a:pt x="77" y="0"/>
                  </a:moveTo>
                  <a:cubicBezTo>
                    <a:pt x="34" y="0"/>
                    <a:pt x="0" y="33"/>
                    <a:pt x="0" y="73"/>
                  </a:cubicBezTo>
                  <a:cubicBezTo>
                    <a:pt x="154" y="73"/>
                    <a:pt x="154" y="73"/>
                    <a:pt x="154" y="73"/>
                  </a:cubicBezTo>
                  <a:cubicBezTo>
                    <a:pt x="154" y="33"/>
                    <a:pt x="120" y="0"/>
                    <a:pt x="77" y="0"/>
                  </a:cubicBezTo>
                  <a:close/>
                </a:path>
              </a:pathLst>
            </a:custGeom>
            <a:solidFill>
              <a:srgbClr val="488C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8" name="Freeform 17"/>
            <p:cNvSpPr>
              <a:spLocks/>
            </p:cNvSpPr>
            <p:nvPr/>
          </p:nvSpPr>
          <p:spPr bwMode="auto">
            <a:xfrm>
              <a:off x="2651" y="3113"/>
              <a:ext cx="391" cy="404"/>
            </a:xfrm>
            <a:custGeom>
              <a:avLst/>
              <a:gdLst>
                <a:gd name="T0" fmla="*/ 13 w 372"/>
                <a:gd name="T1" fmla="*/ 118 h 385"/>
                <a:gd name="T2" fmla="*/ 0 w 372"/>
                <a:gd name="T3" fmla="*/ 245 h 385"/>
                <a:gd name="T4" fmla="*/ 288 w 372"/>
                <a:gd name="T5" fmla="*/ 293 h 385"/>
                <a:gd name="T6" fmla="*/ 122 w 372"/>
                <a:gd name="T7" fmla="*/ 112 h 385"/>
                <a:gd name="T8" fmla="*/ 162 w 372"/>
                <a:gd name="T9" fmla="*/ 34 h 385"/>
                <a:gd name="T10" fmla="*/ 13 w 372"/>
                <a:gd name="T11" fmla="*/ 118 h 385"/>
              </a:gdLst>
              <a:ahLst/>
              <a:cxnLst>
                <a:cxn ang="0">
                  <a:pos x="T0" y="T1"/>
                </a:cxn>
                <a:cxn ang="0">
                  <a:pos x="T2" y="T3"/>
                </a:cxn>
                <a:cxn ang="0">
                  <a:pos x="T4" y="T5"/>
                </a:cxn>
                <a:cxn ang="0">
                  <a:pos x="T6" y="T7"/>
                </a:cxn>
                <a:cxn ang="0">
                  <a:pos x="T8" y="T9"/>
                </a:cxn>
                <a:cxn ang="0">
                  <a:pos x="T10" y="T11"/>
                </a:cxn>
              </a:cxnLst>
              <a:rect l="0" t="0" r="r" b="b"/>
              <a:pathLst>
                <a:path w="372" h="385">
                  <a:moveTo>
                    <a:pt x="13" y="118"/>
                  </a:moveTo>
                  <a:cubicBezTo>
                    <a:pt x="0" y="245"/>
                    <a:pt x="0" y="245"/>
                    <a:pt x="0" y="245"/>
                  </a:cubicBezTo>
                  <a:cubicBezTo>
                    <a:pt x="0" y="245"/>
                    <a:pt x="204" y="385"/>
                    <a:pt x="288" y="293"/>
                  </a:cubicBezTo>
                  <a:cubicBezTo>
                    <a:pt x="372" y="202"/>
                    <a:pt x="122" y="112"/>
                    <a:pt x="122" y="112"/>
                  </a:cubicBezTo>
                  <a:cubicBezTo>
                    <a:pt x="122" y="112"/>
                    <a:pt x="176" y="69"/>
                    <a:pt x="162" y="34"/>
                  </a:cubicBezTo>
                  <a:cubicBezTo>
                    <a:pt x="147" y="0"/>
                    <a:pt x="13" y="118"/>
                    <a:pt x="13" y="118"/>
                  </a:cubicBezTo>
                  <a:close/>
                </a:path>
              </a:pathLst>
            </a:custGeom>
            <a:solidFill>
              <a:srgbClr val="58B7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0" name="Freeform 18"/>
            <p:cNvSpPr>
              <a:spLocks/>
            </p:cNvSpPr>
            <p:nvPr/>
          </p:nvSpPr>
          <p:spPr bwMode="auto">
            <a:xfrm>
              <a:off x="2795" y="3293"/>
              <a:ext cx="171" cy="63"/>
            </a:xfrm>
            <a:custGeom>
              <a:avLst/>
              <a:gdLst>
                <a:gd name="T0" fmla="*/ 163 w 163"/>
                <a:gd name="T1" fmla="*/ 60 h 60"/>
                <a:gd name="T2" fmla="*/ 156 w 163"/>
                <a:gd name="T3" fmla="*/ 59 h 60"/>
                <a:gd name="T4" fmla="*/ 136 w 163"/>
                <a:gd name="T5" fmla="*/ 55 h 60"/>
                <a:gd name="T6" fmla="*/ 123 w 163"/>
                <a:gd name="T7" fmla="*/ 52 h 60"/>
                <a:gd name="T8" fmla="*/ 109 w 163"/>
                <a:gd name="T9" fmla="*/ 48 h 60"/>
                <a:gd name="T10" fmla="*/ 94 w 163"/>
                <a:gd name="T11" fmla="*/ 43 h 60"/>
                <a:gd name="T12" fmla="*/ 79 w 163"/>
                <a:gd name="T13" fmla="*/ 38 h 60"/>
                <a:gd name="T14" fmla="*/ 63 w 163"/>
                <a:gd name="T15" fmla="*/ 33 h 60"/>
                <a:gd name="T16" fmla="*/ 49 w 163"/>
                <a:gd name="T17" fmla="*/ 27 h 60"/>
                <a:gd name="T18" fmla="*/ 35 w 163"/>
                <a:gd name="T19" fmla="*/ 21 h 60"/>
                <a:gd name="T20" fmla="*/ 23 w 163"/>
                <a:gd name="T21" fmla="*/ 15 h 60"/>
                <a:gd name="T22" fmla="*/ 13 w 163"/>
                <a:gd name="T23" fmla="*/ 9 h 60"/>
                <a:gd name="T24" fmla="*/ 6 w 163"/>
                <a:gd name="T25" fmla="*/ 4 h 60"/>
                <a:gd name="T26" fmla="*/ 0 w 163"/>
                <a:gd name="T27" fmla="*/ 0 h 60"/>
                <a:gd name="T28" fmla="*/ 7 w 163"/>
                <a:gd name="T29" fmla="*/ 3 h 60"/>
                <a:gd name="T30" fmla="*/ 15 w 163"/>
                <a:gd name="T31" fmla="*/ 5 h 60"/>
                <a:gd name="T32" fmla="*/ 26 w 163"/>
                <a:gd name="T33" fmla="*/ 9 h 60"/>
                <a:gd name="T34" fmla="*/ 52 w 163"/>
                <a:gd name="T35" fmla="*/ 18 h 60"/>
                <a:gd name="T36" fmla="*/ 67 w 163"/>
                <a:gd name="T37" fmla="*/ 23 h 60"/>
                <a:gd name="T38" fmla="*/ 82 w 163"/>
                <a:gd name="T39" fmla="*/ 28 h 60"/>
                <a:gd name="T40" fmla="*/ 97 w 163"/>
                <a:gd name="T41" fmla="*/ 34 h 60"/>
                <a:gd name="T42" fmla="*/ 112 w 163"/>
                <a:gd name="T43" fmla="*/ 39 h 60"/>
                <a:gd name="T44" fmla="*/ 126 w 163"/>
                <a:gd name="T45" fmla="*/ 44 h 60"/>
                <a:gd name="T46" fmla="*/ 138 w 163"/>
                <a:gd name="T47" fmla="*/ 49 h 60"/>
                <a:gd name="T48" fmla="*/ 156 w 163"/>
                <a:gd name="T49" fmla="*/ 57 h 60"/>
                <a:gd name="T50" fmla="*/ 163 w 163"/>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60">
                  <a:moveTo>
                    <a:pt x="163" y="60"/>
                  </a:moveTo>
                  <a:cubicBezTo>
                    <a:pt x="163" y="60"/>
                    <a:pt x="160" y="60"/>
                    <a:pt x="156" y="59"/>
                  </a:cubicBezTo>
                  <a:cubicBezTo>
                    <a:pt x="151" y="58"/>
                    <a:pt x="144" y="57"/>
                    <a:pt x="136" y="55"/>
                  </a:cubicBezTo>
                  <a:cubicBezTo>
                    <a:pt x="132" y="54"/>
                    <a:pt x="128" y="53"/>
                    <a:pt x="123" y="52"/>
                  </a:cubicBezTo>
                  <a:cubicBezTo>
                    <a:pt x="119" y="51"/>
                    <a:pt x="114" y="49"/>
                    <a:pt x="109" y="48"/>
                  </a:cubicBezTo>
                  <a:cubicBezTo>
                    <a:pt x="104" y="46"/>
                    <a:pt x="99" y="45"/>
                    <a:pt x="94" y="43"/>
                  </a:cubicBezTo>
                  <a:cubicBezTo>
                    <a:pt x="89" y="42"/>
                    <a:pt x="84" y="40"/>
                    <a:pt x="79" y="38"/>
                  </a:cubicBezTo>
                  <a:cubicBezTo>
                    <a:pt x="74" y="36"/>
                    <a:pt x="68" y="34"/>
                    <a:pt x="63" y="33"/>
                  </a:cubicBezTo>
                  <a:cubicBezTo>
                    <a:pt x="58" y="31"/>
                    <a:pt x="53" y="29"/>
                    <a:pt x="49" y="27"/>
                  </a:cubicBezTo>
                  <a:cubicBezTo>
                    <a:pt x="44" y="25"/>
                    <a:pt x="39" y="23"/>
                    <a:pt x="35" y="21"/>
                  </a:cubicBezTo>
                  <a:cubicBezTo>
                    <a:pt x="31" y="19"/>
                    <a:pt x="27" y="17"/>
                    <a:pt x="23" y="15"/>
                  </a:cubicBezTo>
                  <a:cubicBezTo>
                    <a:pt x="20" y="13"/>
                    <a:pt x="16" y="11"/>
                    <a:pt x="13" y="9"/>
                  </a:cubicBezTo>
                  <a:cubicBezTo>
                    <a:pt x="11" y="7"/>
                    <a:pt x="8" y="6"/>
                    <a:pt x="6" y="4"/>
                  </a:cubicBezTo>
                  <a:cubicBezTo>
                    <a:pt x="2" y="2"/>
                    <a:pt x="0" y="0"/>
                    <a:pt x="0" y="0"/>
                  </a:cubicBezTo>
                  <a:cubicBezTo>
                    <a:pt x="0" y="0"/>
                    <a:pt x="3" y="1"/>
                    <a:pt x="7" y="3"/>
                  </a:cubicBezTo>
                  <a:cubicBezTo>
                    <a:pt x="9" y="3"/>
                    <a:pt x="12" y="4"/>
                    <a:pt x="15" y="5"/>
                  </a:cubicBezTo>
                  <a:cubicBezTo>
                    <a:pt x="18" y="7"/>
                    <a:pt x="22" y="8"/>
                    <a:pt x="26" y="9"/>
                  </a:cubicBezTo>
                  <a:cubicBezTo>
                    <a:pt x="33" y="12"/>
                    <a:pt x="42" y="15"/>
                    <a:pt x="52" y="18"/>
                  </a:cubicBezTo>
                  <a:cubicBezTo>
                    <a:pt x="57" y="20"/>
                    <a:pt x="62" y="21"/>
                    <a:pt x="67" y="23"/>
                  </a:cubicBezTo>
                  <a:cubicBezTo>
                    <a:pt x="72" y="25"/>
                    <a:pt x="77" y="26"/>
                    <a:pt x="82" y="28"/>
                  </a:cubicBezTo>
                  <a:cubicBezTo>
                    <a:pt x="87" y="30"/>
                    <a:pt x="92" y="32"/>
                    <a:pt x="97" y="34"/>
                  </a:cubicBezTo>
                  <a:cubicBezTo>
                    <a:pt x="102" y="35"/>
                    <a:pt x="107" y="37"/>
                    <a:pt x="112" y="39"/>
                  </a:cubicBezTo>
                  <a:cubicBezTo>
                    <a:pt x="117" y="41"/>
                    <a:pt x="121" y="43"/>
                    <a:pt x="126" y="44"/>
                  </a:cubicBezTo>
                  <a:cubicBezTo>
                    <a:pt x="130" y="46"/>
                    <a:pt x="134" y="48"/>
                    <a:pt x="138" y="49"/>
                  </a:cubicBezTo>
                  <a:cubicBezTo>
                    <a:pt x="146" y="52"/>
                    <a:pt x="152" y="55"/>
                    <a:pt x="156" y="57"/>
                  </a:cubicBezTo>
                  <a:cubicBezTo>
                    <a:pt x="161" y="59"/>
                    <a:pt x="163" y="60"/>
                    <a:pt x="163" y="6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1" name="Freeform 19"/>
            <p:cNvSpPr>
              <a:spLocks/>
            </p:cNvSpPr>
            <p:nvPr/>
          </p:nvSpPr>
          <p:spPr bwMode="auto">
            <a:xfrm>
              <a:off x="2792" y="3335"/>
              <a:ext cx="171" cy="63"/>
            </a:xfrm>
            <a:custGeom>
              <a:avLst/>
              <a:gdLst>
                <a:gd name="T0" fmla="*/ 163 w 163"/>
                <a:gd name="T1" fmla="*/ 61 h 61"/>
                <a:gd name="T2" fmla="*/ 156 w 163"/>
                <a:gd name="T3" fmla="*/ 59 h 61"/>
                <a:gd name="T4" fmla="*/ 136 w 163"/>
                <a:gd name="T5" fmla="*/ 55 h 61"/>
                <a:gd name="T6" fmla="*/ 124 w 163"/>
                <a:gd name="T7" fmla="*/ 52 h 61"/>
                <a:gd name="T8" fmla="*/ 109 w 163"/>
                <a:gd name="T9" fmla="*/ 48 h 61"/>
                <a:gd name="T10" fmla="*/ 94 w 163"/>
                <a:gd name="T11" fmla="*/ 44 h 61"/>
                <a:gd name="T12" fmla="*/ 79 w 163"/>
                <a:gd name="T13" fmla="*/ 38 h 61"/>
                <a:gd name="T14" fmla="*/ 64 w 163"/>
                <a:gd name="T15" fmla="*/ 33 h 61"/>
                <a:gd name="T16" fmla="*/ 49 w 163"/>
                <a:gd name="T17" fmla="*/ 27 h 61"/>
                <a:gd name="T18" fmla="*/ 35 w 163"/>
                <a:gd name="T19" fmla="*/ 21 h 61"/>
                <a:gd name="T20" fmla="*/ 23 w 163"/>
                <a:gd name="T21" fmla="*/ 15 h 61"/>
                <a:gd name="T22" fmla="*/ 14 w 163"/>
                <a:gd name="T23" fmla="*/ 9 h 61"/>
                <a:gd name="T24" fmla="*/ 6 w 163"/>
                <a:gd name="T25" fmla="*/ 5 h 61"/>
                <a:gd name="T26" fmla="*/ 0 w 163"/>
                <a:gd name="T27" fmla="*/ 0 h 61"/>
                <a:gd name="T28" fmla="*/ 7 w 163"/>
                <a:gd name="T29" fmla="*/ 3 h 61"/>
                <a:gd name="T30" fmla="*/ 15 w 163"/>
                <a:gd name="T31" fmla="*/ 6 h 61"/>
                <a:gd name="T32" fmla="*/ 26 w 163"/>
                <a:gd name="T33" fmla="*/ 9 h 61"/>
                <a:gd name="T34" fmla="*/ 52 w 163"/>
                <a:gd name="T35" fmla="*/ 18 h 61"/>
                <a:gd name="T36" fmla="*/ 67 w 163"/>
                <a:gd name="T37" fmla="*/ 23 h 61"/>
                <a:gd name="T38" fmla="*/ 82 w 163"/>
                <a:gd name="T39" fmla="*/ 28 h 61"/>
                <a:gd name="T40" fmla="*/ 98 w 163"/>
                <a:gd name="T41" fmla="*/ 34 h 61"/>
                <a:gd name="T42" fmla="*/ 112 w 163"/>
                <a:gd name="T43" fmla="*/ 39 h 61"/>
                <a:gd name="T44" fmla="*/ 126 w 163"/>
                <a:gd name="T45" fmla="*/ 45 h 61"/>
                <a:gd name="T46" fmla="*/ 138 w 163"/>
                <a:gd name="T47" fmla="*/ 50 h 61"/>
                <a:gd name="T48" fmla="*/ 156 w 163"/>
                <a:gd name="T49" fmla="*/ 57 h 61"/>
                <a:gd name="T50" fmla="*/ 163 w 163"/>
                <a:gd name="T5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61">
                  <a:moveTo>
                    <a:pt x="163" y="61"/>
                  </a:moveTo>
                  <a:cubicBezTo>
                    <a:pt x="163" y="61"/>
                    <a:pt x="161" y="60"/>
                    <a:pt x="156" y="59"/>
                  </a:cubicBezTo>
                  <a:cubicBezTo>
                    <a:pt x="151" y="59"/>
                    <a:pt x="144" y="57"/>
                    <a:pt x="136" y="55"/>
                  </a:cubicBezTo>
                  <a:cubicBezTo>
                    <a:pt x="132" y="54"/>
                    <a:pt x="128" y="53"/>
                    <a:pt x="124" y="52"/>
                  </a:cubicBezTo>
                  <a:cubicBezTo>
                    <a:pt x="119" y="51"/>
                    <a:pt x="114" y="50"/>
                    <a:pt x="109" y="48"/>
                  </a:cubicBezTo>
                  <a:cubicBezTo>
                    <a:pt x="104" y="47"/>
                    <a:pt x="99" y="45"/>
                    <a:pt x="94" y="44"/>
                  </a:cubicBezTo>
                  <a:cubicBezTo>
                    <a:pt x="89" y="42"/>
                    <a:pt x="84" y="40"/>
                    <a:pt x="79" y="38"/>
                  </a:cubicBezTo>
                  <a:cubicBezTo>
                    <a:pt x="74" y="36"/>
                    <a:pt x="69" y="35"/>
                    <a:pt x="64" y="33"/>
                  </a:cubicBezTo>
                  <a:cubicBezTo>
                    <a:pt x="58" y="31"/>
                    <a:pt x="54" y="29"/>
                    <a:pt x="49" y="27"/>
                  </a:cubicBezTo>
                  <a:cubicBezTo>
                    <a:pt x="44" y="25"/>
                    <a:pt x="40" y="23"/>
                    <a:pt x="35" y="21"/>
                  </a:cubicBezTo>
                  <a:cubicBezTo>
                    <a:pt x="31" y="19"/>
                    <a:pt x="27" y="17"/>
                    <a:pt x="23" y="15"/>
                  </a:cubicBezTo>
                  <a:cubicBezTo>
                    <a:pt x="20" y="13"/>
                    <a:pt x="16" y="11"/>
                    <a:pt x="14" y="9"/>
                  </a:cubicBezTo>
                  <a:cubicBezTo>
                    <a:pt x="11" y="8"/>
                    <a:pt x="8" y="6"/>
                    <a:pt x="6" y="5"/>
                  </a:cubicBezTo>
                  <a:cubicBezTo>
                    <a:pt x="2" y="2"/>
                    <a:pt x="0" y="0"/>
                    <a:pt x="0" y="0"/>
                  </a:cubicBezTo>
                  <a:cubicBezTo>
                    <a:pt x="0" y="0"/>
                    <a:pt x="3" y="1"/>
                    <a:pt x="7" y="3"/>
                  </a:cubicBezTo>
                  <a:cubicBezTo>
                    <a:pt x="9" y="4"/>
                    <a:pt x="12" y="4"/>
                    <a:pt x="15" y="6"/>
                  </a:cubicBezTo>
                  <a:cubicBezTo>
                    <a:pt x="18" y="7"/>
                    <a:pt x="22" y="8"/>
                    <a:pt x="26" y="9"/>
                  </a:cubicBezTo>
                  <a:cubicBezTo>
                    <a:pt x="34" y="12"/>
                    <a:pt x="43" y="15"/>
                    <a:pt x="52" y="18"/>
                  </a:cubicBezTo>
                  <a:cubicBezTo>
                    <a:pt x="57" y="20"/>
                    <a:pt x="62" y="21"/>
                    <a:pt x="67" y="23"/>
                  </a:cubicBezTo>
                  <a:cubicBezTo>
                    <a:pt x="72" y="25"/>
                    <a:pt x="77" y="27"/>
                    <a:pt x="82" y="28"/>
                  </a:cubicBezTo>
                  <a:cubicBezTo>
                    <a:pt x="87" y="30"/>
                    <a:pt x="93" y="32"/>
                    <a:pt x="98" y="34"/>
                  </a:cubicBezTo>
                  <a:cubicBezTo>
                    <a:pt x="103" y="36"/>
                    <a:pt x="107" y="38"/>
                    <a:pt x="112" y="39"/>
                  </a:cubicBezTo>
                  <a:cubicBezTo>
                    <a:pt x="117" y="41"/>
                    <a:pt x="122" y="43"/>
                    <a:pt x="126" y="45"/>
                  </a:cubicBezTo>
                  <a:cubicBezTo>
                    <a:pt x="130" y="46"/>
                    <a:pt x="134" y="48"/>
                    <a:pt x="138" y="50"/>
                  </a:cubicBezTo>
                  <a:cubicBezTo>
                    <a:pt x="146" y="53"/>
                    <a:pt x="152" y="55"/>
                    <a:pt x="156" y="57"/>
                  </a:cubicBezTo>
                  <a:cubicBezTo>
                    <a:pt x="161" y="59"/>
                    <a:pt x="163" y="61"/>
                    <a:pt x="163" y="61"/>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2" name="Freeform 20"/>
            <p:cNvSpPr>
              <a:spLocks/>
            </p:cNvSpPr>
            <p:nvPr/>
          </p:nvSpPr>
          <p:spPr bwMode="auto">
            <a:xfrm>
              <a:off x="2781" y="3381"/>
              <a:ext cx="151" cy="53"/>
            </a:xfrm>
            <a:custGeom>
              <a:avLst/>
              <a:gdLst>
                <a:gd name="T0" fmla="*/ 144 w 144"/>
                <a:gd name="T1" fmla="*/ 51 h 51"/>
                <a:gd name="T2" fmla="*/ 137 w 144"/>
                <a:gd name="T3" fmla="*/ 50 h 51"/>
                <a:gd name="T4" fmla="*/ 120 w 144"/>
                <a:gd name="T5" fmla="*/ 47 h 51"/>
                <a:gd name="T6" fmla="*/ 96 w 144"/>
                <a:gd name="T7" fmla="*/ 41 h 51"/>
                <a:gd name="T8" fmla="*/ 70 w 144"/>
                <a:gd name="T9" fmla="*/ 33 h 51"/>
                <a:gd name="T10" fmla="*/ 43 w 144"/>
                <a:gd name="T11" fmla="*/ 23 h 51"/>
                <a:gd name="T12" fmla="*/ 31 w 144"/>
                <a:gd name="T13" fmla="*/ 18 h 51"/>
                <a:gd name="T14" fmla="*/ 21 w 144"/>
                <a:gd name="T15" fmla="*/ 13 h 51"/>
                <a:gd name="T16" fmla="*/ 12 w 144"/>
                <a:gd name="T17" fmla="*/ 8 h 51"/>
                <a:gd name="T18" fmla="*/ 6 w 144"/>
                <a:gd name="T19" fmla="*/ 4 h 51"/>
                <a:gd name="T20" fmla="*/ 0 w 144"/>
                <a:gd name="T21" fmla="*/ 0 h 51"/>
                <a:gd name="T22" fmla="*/ 7 w 144"/>
                <a:gd name="T23" fmla="*/ 2 h 51"/>
                <a:gd name="T24" fmla="*/ 14 w 144"/>
                <a:gd name="T25" fmla="*/ 4 h 51"/>
                <a:gd name="T26" fmla="*/ 23 w 144"/>
                <a:gd name="T27" fmla="*/ 7 h 51"/>
                <a:gd name="T28" fmla="*/ 46 w 144"/>
                <a:gd name="T29" fmla="*/ 14 h 51"/>
                <a:gd name="T30" fmla="*/ 59 w 144"/>
                <a:gd name="T31" fmla="*/ 18 h 51"/>
                <a:gd name="T32" fmla="*/ 73 w 144"/>
                <a:gd name="T33" fmla="*/ 23 h 51"/>
                <a:gd name="T34" fmla="*/ 99 w 144"/>
                <a:gd name="T35" fmla="*/ 32 h 51"/>
                <a:gd name="T36" fmla="*/ 111 w 144"/>
                <a:gd name="T37" fmla="*/ 37 h 51"/>
                <a:gd name="T38" fmla="*/ 122 w 144"/>
                <a:gd name="T39" fmla="*/ 41 h 51"/>
                <a:gd name="T40" fmla="*/ 138 w 144"/>
                <a:gd name="T41" fmla="*/ 48 h 51"/>
                <a:gd name="T42" fmla="*/ 144 w 144"/>
                <a:gd name="T4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51">
                  <a:moveTo>
                    <a:pt x="144" y="51"/>
                  </a:moveTo>
                  <a:cubicBezTo>
                    <a:pt x="144" y="51"/>
                    <a:pt x="142" y="50"/>
                    <a:pt x="137" y="50"/>
                  </a:cubicBezTo>
                  <a:cubicBezTo>
                    <a:pt x="133" y="49"/>
                    <a:pt x="127" y="48"/>
                    <a:pt x="120" y="47"/>
                  </a:cubicBezTo>
                  <a:cubicBezTo>
                    <a:pt x="113" y="45"/>
                    <a:pt x="105" y="43"/>
                    <a:pt x="96" y="41"/>
                  </a:cubicBezTo>
                  <a:cubicBezTo>
                    <a:pt x="88" y="39"/>
                    <a:pt x="79" y="36"/>
                    <a:pt x="70" y="33"/>
                  </a:cubicBezTo>
                  <a:cubicBezTo>
                    <a:pt x="60" y="30"/>
                    <a:pt x="51" y="27"/>
                    <a:pt x="43" y="23"/>
                  </a:cubicBezTo>
                  <a:cubicBezTo>
                    <a:pt x="39" y="21"/>
                    <a:pt x="35" y="20"/>
                    <a:pt x="31" y="18"/>
                  </a:cubicBezTo>
                  <a:cubicBezTo>
                    <a:pt x="27" y="16"/>
                    <a:pt x="24" y="14"/>
                    <a:pt x="21" y="13"/>
                  </a:cubicBezTo>
                  <a:cubicBezTo>
                    <a:pt x="18" y="11"/>
                    <a:pt x="15" y="9"/>
                    <a:pt x="12" y="8"/>
                  </a:cubicBezTo>
                  <a:cubicBezTo>
                    <a:pt x="10" y="6"/>
                    <a:pt x="7" y="5"/>
                    <a:pt x="6" y="4"/>
                  </a:cubicBezTo>
                  <a:cubicBezTo>
                    <a:pt x="2" y="1"/>
                    <a:pt x="0" y="0"/>
                    <a:pt x="0" y="0"/>
                  </a:cubicBezTo>
                  <a:cubicBezTo>
                    <a:pt x="0" y="0"/>
                    <a:pt x="3" y="0"/>
                    <a:pt x="7" y="2"/>
                  </a:cubicBezTo>
                  <a:cubicBezTo>
                    <a:pt x="9" y="3"/>
                    <a:pt x="11" y="3"/>
                    <a:pt x="14" y="4"/>
                  </a:cubicBezTo>
                  <a:cubicBezTo>
                    <a:pt x="16" y="5"/>
                    <a:pt x="20" y="6"/>
                    <a:pt x="23" y="7"/>
                  </a:cubicBezTo>
                  <a:cubicBezTo>
                    <a:pt x="30" y="9"/>
                    <a:pt x="38" y="12"/>
                    <a:pt x="46" y="14"/>
                  </a:cubicBezTo>
                  <a:cubicBezTo>
                    <a:pt x="51" y="16"/>
                    <a:pt x="55" y="17"/>
                    <a:pt x="59" y="18"/>
                  </a:cubicBezTo>
                  <a:cubicBezTo>
                    <a:pt x="64" y="20"/>
                    <a:pt x="68" y="21"/>
                    <a:pt x="73" y="23"/>
                  </a:cubicBezTo>
                  <a:cubicBezTo>
                    <a:pt x="82" y="26"/>
                    <a:pt x="91" y="29"/>
                    <a:pt x="99" y="32"/>
                  </a:cubicBezTo>
                  <a:cubicBezTo>
                    <a:pt x="103" y="34"/>
                    <a:pt x="107" y="35"/>
                    <a:pt x="111" y="37"/>
                  </a:cubicBezTo>
                  <a:cubicBezTo>
                    <a:pt x="115" y="38"/>
                    <a:pt x="119" y="40"/>
                    <a:pt x="122" y="41"/>
                  </a:cubicBezTo>
                  <a:cubicBezTo>
                    <a:pt x="129" y="44"/>
                    <a:pt x="134" y="46"/>
                    <a:pt x="138" y="48"/>
                  </a:cubicBezTo>
                  <a:cubicBezTo>
                    <a:pt x="142" y="49"/>
                    <a:pt x="144" y="51"/>
                    <a:pt x="144" y="51"/>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4" name="Freeform 21"/>
            <p:cNvSpPr>
              <a:spLocks/>
            </p:cNvSpPr>
            <p:nvPr/>
          </p:nvSpPr>
          <p:spPr bwMode="auto">
            <a:xfrm>
              <a:off x="2745" y="3107"/>
              <a:ext cx="391" cy="405"/>
            </a:xfrm>
            <a:custGeom>
              <a:avLst/>
              <a:gdLst>
                <a:gd name="T0" fmla="*/ 360 w 373"/>
                <a:gd name="T1" fmla="*/ 118 h 386"/>
                <a:gd name="T2" fmla="*/ 373 w 373"/>
                <a:gd name="T3" fmla="*/ 246 h 386"/>
                <a:gd name="T4" fmla="*/ 85 w 373"/>
                <a:gd name="T5" fmla="*/ 294 h 386"/>
                <a:gd name="T6" fmla="*/ 250 w 373"/>
                <a:gd name="T7" fmla="*/ 113 h 386"/>
                <a:gd name="T8" fmla="*/ 211 w 373"/>
                <a:gd name="T9" fmla="*/ 35 h 386"/>
                <a:gd name="T10" fmla="*/ 360 w 373"/>
                <a:gd name="T11" fmla="*/ 118 h 386"/>
              </a:gdLst>
              <a:ahLst/>
              <a:cxnLst>
                <a:cxn ang="0">
                  <a:pos x="T0" y="T1"/>
                </a:cxn>
                <a:cxn ang="0">
                  <a:pos x="T2" y="T3"/>
                </a:cxn>
                <a:cxn ang="0">
                  <a:pos x="T4" y="T5"/>
                </a:cxn>
                <a:cxn ang="0">
                  <a:pos x="T6" y="T7"/>
                </a:cxn>
                <a:cxn ang="0">
                  <a:pos x="T8" y="T9"/>
                </a:cxn>
                <a:cxn ang="0">
                  <a:pos x="T10" y="T11"/>
                </a:cxn>
              </a:cxnLst>
              <a:rect l="0" t="0" r="r" b="b"/>
              <a:pathLst>
                <a:path w="373" h="386">
                  <a:moveTo>
                    <a:pt x="360" y="118"/>
                  </a:moveTo>
                  <a:cubicBezTo>
                    <a:pt x="373" y="246"/>
                    <a:pt x="373" y="246"/>
                    <a:pt x="373" y="246"/>
                  </a:cubicBezTo>
                  <a:cubicBezTo>
                    <a:pt x="373" y="246"/>
                    <a:pt x="169" y="386"/>
                    <a:pt x="85" y="294"/>
                  </a:cubicBezTo>
                  <a:cubicBezTo>
                    <a:pt x="0" y="202"/>
                    <a:pt x="250" y="113"/>
                    <a:pt x="250" y="113"/>
                  </a:cubicBezTo>
                  <a:cubicBezTo>
                    <a:pt x="250" y="113"/>
                    <a:pt x="196" y="70"/>
                    <a:pt x="211" y="35"/>
                  </a:cubicBezTo>
                  <a:cubicBezTo>
                    <a:pt x="226" y="0"/>
                    <a:pt x="360" y="118"/>
                    <a:pt x="360" y="118"/>
                  </a:cubicBezTo>
                  <a:close/>
                </a:path>
              </a:pathLst>
            </a:custGeom>
            <a:solidFill>
              <a:srgbClr val="58B7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8" name="Freeform 22"/>
            <p:cNvSpPr>
              <a:spLocks/>
            </p:cNvSpPr>
            <p:nvPr/>
          </p:nvSpPr>
          <p:spPr bwMode="auto">
            <a:xfrm>
              <a:off x="2820" y="3287"/>
              <a:ext cx="171" cy="63"/>
            </a:xfrm>
            <a:custGeom>
              <a:avLst/>
              <a:gdLst>
                <a:gd name="T0" fmla="*/ 0 w 163"/>
                <a:gd name="T1" fmla="*/ 60 h 60"/>
                <a:gd name="T2" fmla="*/ 8 w 163"/>
                <a:gd name="T3" fmla="*/ 59 h 60"/>
                <a:gd name="T4" fmla="*/ 27 w 163"/>
                <a:gd name="T5" fmla="*/ 55 h 60"/>
                <a:gd name="T6" fmla="*/ 40 w 163"/>
                <a:gd name="T7" fmla="*/ 52 h 60"/>
                <a:gd name="T8" fmla="*/ 54 w 163"/>
                <a:gd name="T9" fmla="*/ 48 h 60"/>
                <a:gd name="T10" fmla="*/ 69 w 163"/>
                <a:gd name="T11" fmla="*/ 43 h 60"/>
                <a:gd name="T12" fmla="*/ 85 w 163"/>
                <a:gd name="T13" fmla="*/ 38 h 60"/>
                <a:gd name="T14" fmla="*/ 100 w 163"/>
                <a:gd name="T15" fmla="*/ 32 h 60"/>
                <a:gd name="T16" fmla="*/ 115 w 163"/>
                <a:gd name="T17" fmla="*/ 26 h 60"/>
                <a:gd name="T18" fmla="*/ 128 w 163"/>
                <a:gd name="T19" fmla="*/ 20 h 60"/>
                <a:gd name="T20" fmla="*/ 140 w 163"/>
                <a:gd name="T21" fmla="*/ 14 h 60"/>
                <a:gd name="T22" fmla="*/ 150 w 163"/>
                <a:gd name="T23" fmla="*/ 9 h 60"/>
                <a:gd name="T24" fmla="*/ 157 w 163"/>
                <a:gd name="T25" fmla="*/ 4 h 60"/>
                <a:gd name="T26" fmla="*/ 163 w 163"/>
                <a:gd name="T27" fmla="*/ 0 h 60"/>
                <a:gd name="T28" fmla="*/ 156 w 163"/>
                <a:gd name="T29" fmla="*/ 2 h 60"/>
                <a:gd name="T30" fmla="*/ 148 w 163"/>
                <a:gd name="T31" fmla="*/ 5 h 60"/>
                <a:gd name="T32" fmla="*/ 138 w 163"/>
                <a:gd name="T33" fmla="*/ 9 h 60"/>
                <a:gd name="T34" fmla="*/ 111 w 163"/>
                <a:gd name="T35" fmla="*/ 18 h 60"/>
                <a:gd name="T36" fmla="*/ 97 w 163"/>
                <a:gd name="T37" fmla="*/ 23 h 60"/>
                <a:gd name="T38" fmla="*/ 81 w 163"/>
                <a:gd name="T39" fmla="*/ 28 h 60"/>
                <a:gd name="T40" fmla="*/ 66 w 163"/>
                <a:gd name="T41" fmla="*/ 33 h 60"/>
                <a:gd name="T42" fmla="*/ 51 w 163"/>
                <a:gd name="T43" fmla="*/ 39 h 60"/>
                <a:gd name="T44" fmla="*/ 38 w 163"/>
                <a:gd name="T45" fmla="*/ 44 h 60"/>
                <a:gd name="T46" fmla="*/ 25 w 163"/>
                <a:gd name="T47" fmla="*/ 49 h 60"/>
                <a:gd name="T48" fmla="*/ 7 w 163"/>
                <a:gd name="T49" fmla="*/ 57 h 60"/>
                <a:gd name="T50" fmla="*/ 0 w 163"/>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60">
                  <a:moveTo>
                    <a:pt x="0" y="60"/>
                  </a:moveTo>
                  <a:cubicBezTo>
                    <a:pt x="0" y="60"/>
                    <a:pt x="3" y="60"/>
                    <a:pt x="8" y="59"/>
                  </a:cubicBezTo>
                  <a:cubicBezTo>
                    <a:pt x="13" y="58"/>
                    <a:pt x="19" y="57"/>
                    <a:pt x="27" y="55"/>
                  </a:cubicBezTo>
                  <a:cubicBezTo>
                    <a:pt x="31" y="54"/>
                    <a:pt x="36" y="53"/>
                    <a:pt x="40" y="52"/>
                  </a:cubicBezTo>
                  <a:cubicBezTo>
                    <a:pt x="45" y="50"/>
                    <a:pt x="49" y="49"/>
                    <a:pt x="54" y="48"/>
                  </a:cubicBezTo>
                  <a:cubicBezTo>
                    <a:pt x="59" y="46"/>
                    <a:pt x="64" y="45"/>
                    <a:pt x="69" y="43"/>
                  </a:cubicBezTo>
                  <a:cubicBezTo>
                    <a:pt x="75" y="41"/>
                    <a:pt x="80" y="40"/>
                    <a:pt x="85" y="38"/>
                  </a:cubicBezTo>
                  <a:cubicBezTo>
                    <a:pt x="90" y="36"/>
                    <a:pt x="95" y="34"/>
                    <a:pt x="100" y="32"/>
                  </a:cubicBezTo>
                  <a:cubicBezTo>
                    <a:pt x="105" y="30"/>
                    <a:pt x="110" y="28"/>
                    <a:pt x="115" y="26"/>
                  </a:cubicBezTo>
                  <a:cubicBezTo>
                    <a:pt x="120" y="24"/>
                    <a:pt x="124" y="22"/>
                    <a:pt x="128" y="20"/>
                  </a:cubicBezTo>
                  <a:cubicBezTo>
                    <a:pt x="133" y="18"/>
                    <a:pt x="137" y="16"/>
                    <a:pt x="140" y="14"/>
                  </a:cubicBezTo>
                  <a:cubicBezTo>
                    <a:pt x="144" y="12"/>
                    <a:pt x="147" y="11"/>
                    <a:pt x="150" y="9"/>
                  </a:cubicBezTo>
                  <a:cubicBezTo>
                    <a:pt x="153" y="7"/>
                    <a:pt x="155" y="5"/>
                    <a:pt x="157" y="4"/>
                  </a:cubicBezTo>
                  <a:cubicBezTo>
                    <a:pt x="161" y="1"/>
                    <a:pt x="163" y="0"/>
                    <a:pt x="163" y="0"/>
                  </a:cubicBezTo>
                  <a:cubicBezTo>
                    <a:pt x="163" y="0"/>
                    <a:pt x="161" y="0"/>
                    <a:pt x="156" y="2"/>
                  </a:cubicBezTo>
                  <a:cubicBezTo>
                    <a:pt x="154" y="3"/>
                    <a:pt x="151" y="4"/>
                    <a:pt x="148" y="5"/>
                  </a:cubicBezTo>
                  <a:cubicBezTo>
                    <a:pt x="145" y="6"/>
                    <a:pt x="142" y="7"/>
                    <a:pt x="138" y="9"/>
                  </a:cubicBezTo>
                  <a:cubicBezTo>
                    <a:pt x="130" y="11"/>
                    <a:pt x="121" y="14"/>
                    <a:pt x="111" y="18"/>
                  </a:cubicBezTo>
                  <a:cubicBezTo>
                    <a:pt x="107" y="19"/>
                    <a:pt x="102" y="21"/>
                    <a:pt x="97" y="23"/>
                  </a:cubicBezTo>
                  <a:cubicBezTo>
                    <a:pt x="92" y="24"/>
                    <a:pt x="86" y="26"/>
                    <a:pt x="81" y="28"/>
                  </a:cubicBezTo>
                  <a:cubicBezTo>
                    <a:pt x="76" y="30"/>
                    <a:pt x="71" y="32"/>
                    <a:pt x="66" y="33"/>
                  </a:cubicBezTo>
                  <a:cubicBezTo>
                    <a:pt x="61" y="35"/>
                    <a:pt x="56" y="37"/>
                    <a:pt x="51" y="39"/>
                  </a:cubicBezTo>
                  <a:cubicBezTo>
                    <a:pt x="47" y="41"/>
                    <a:pt x="42" y="42"/>
                    <a:pt x="38" y="44"/>
                  </a:cubicBezTo>
                  <a:cubicBezTo>
                    <a:pt x="33" y="46"/>
                    <a:pt x="29" y="47"/>
                    <a:pt x="25" y="49"/>
                  </a:cubicBezTo>
                  <a:cubicBezTo>
                    <a:pt x="18" y="52"/>
                    <a:pt x="12" y="55"/>
                    <a:pt x="7" y="57"/>
                  </a:cubicBezTo>
                  <a:cubicBezTo>
                    <a:pt x="3" y="59"/>
                    <a:pt x="0" y="60"/>
                    <a:pt x="0" y="6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29" name="Freeform 23"/>
            <p:cNvSpPr>
              <a:spLocks/>
            </p:cNvSpPr>
            <p:nvPr/>
          </p:nvSpPr>
          <p:spPr bwMode="auto">
            <a:xfrm>
              <a:off x="2823" y="3329"/>
              <a:ext cx="171" cy="63"/>
            </a:xfrm>
            <a:custGeom>
              <a:avLst/>
              <a:gdLst>
                <a:gd name="T0" fmla="*/ 0 w 163"/>
                <a:gd name="T1" fmla="*/ 60 h 60"/>
                <a:gd name="T2" fmla="*/ 8 w 163"/>
                <a:gd name="T3" fmla="*/ 59 h 60"/>
                <a:gd name="T4" fmla="*/ 27 w 163"/>
                <a:gd name="T5" fmla="*/ 55 h 60"/>
                <a:gd name="T6" fmla="*/ 40 w 163"/>
                <a:gd name="T7" fmla="*/ 52 h 60"/>
                <a:gd name="T8" fmla="*/ 54 w 163"/>
                <a:gd name="T9" fmla="*/ 48 h 60"/>
                <a:gd name="T10" fmla="*/ 69 w 163"/>
                <a:gd name="T11" fmla="*/ 43 h 60"/>
                <a:gd name="T12" fmla="*/ 85 w 163"/>
                <a:gd name="T13" fmla="*/ 38 h 60"/>
                <a:gd name="T14" fmla="*/ 100 w 163"/>
                <a:gd name="T15" fmla="*/ 32 h 60"/>
                <a:gd name="T16" fmla="*/ 115 w 163"/>
                <a:gd name="T17" fmla="*/ 26 h 60"/>
                <a:gd name="T18" fmla="*/ 128 w 163"/>
                <a:gd name="T19" fmla="*/ 20 h 60"/>
                <a:gd name="T20" fmla="*/ 140 w 163"/>
                <a:gd name="T21" fmla="*/ 14 h 60"/>
                <a:gd name="T22" fmla="*/ 150 w 163"/>
                <a:gd name="T23" fmla="*/ 9 h 60"/>
                <a:gd name="T24" fmla="*/ 157 w 163"/>
                <a:gd name="T25" fmla="*/ 4 h 60"/>
                <a:gd name="T26" fmla="*/ 163 w 163"/>
                <a:gd name="T27" fmla="*/ 0 h 60"/>
                <a:gd name="T28" fmla="*/ 156 w 163"/>
                <a:gd name="T29" fmla="*/ 2 h 60"/>
                <a:gd name="T30" fmla="*/ 148 w 163"/>
                <a:gd name="T31" fmla="*/ 5 h 60"/>
                <a:gd name="T32" fmla="*/ 138 w 163"/>
                <a:gd name="T33" fmla="*/ 9 h 60"/>
                <a:gd name="T34" fmla="*/ 111 w 163"/>
                <a:gd name="T35" fmla="*/ 18 h 60"/>
                <a:gd name="T36" fmla="*/ 97 w 163"/>
                <a:gd name="T37" fmla="*/ 23 h 60"/>
                <a:gd name="T38" fmla="*/ 81 w 163"/>
                <a:gd name="T39" fmla="*/ 28 h 60"/>
                <a:gd name="T40" fmla="*/ 66 w 163"/>
                <a:gd name="T41" fmla="*/ 34 h 60"/>
                <a:gd name="T42" fmla="*/ 51 w 163"/>
                <a:gd name="T43" fmla="*/ 39 h 60"/>
                <a:gd name="T44" fmla="*/ 38 w 163"/>
                <a:gd name="T45" fmla="*/ 44 h 60"/>
                <a:gd name="T46" fmla="*/ 25 w 163"/>
                <a:gd name="T47" fmla="*/ 49 h 60"/>
                <a:gd name="T48" fmla="*/ 7 w 163"/>
                <a:gd name="T49" fmla="*/ 57 h 60"/>
                <a:gd name="T50" fmla="*/ 0 w 163"/>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3" h="60">
                  <a:moveTo>
                    <a:pt x="0" y="60"/>
                  </a:moveTo>
                  <a:cubicBezTo>
                    <a:pt x="0" y="60"/>
                    <a:pt x="3" y="60"/>
                    <a:pt x="8" y="59"/>
                  </a:cubicBezTo>
                  <a:cubicBezTo>
                    <a:pt x="12" y="58"/>
                    <a:pt x="19" y="57"/>
                    <a:pt x="27" y="55"/>
                  </a:cubicBezTo>
                  <a:cubicBezTo>
                    <a:pt x="31" y="54"/>
                    <a:pt x="35" y="53"/>
                    <a:pt x="40" y="52"/>
                  </a:cubicBezTo>
                  <a:cubicBezTo>
                    <a:pt x="44" y="51"/>
                    <a:pt x="49" y="49"/>
                    <a:pt x="54" y="48"/>
                  </a:cubicBezTo>
                  <a:cubicBezTo>
                    <a:pt x="59" y="46"/>
                    <a:pt x="64" y="45"/>
                    <a:pt x="69" y="43"/>
                  </a:cubicBezTo>
                  <a:cubicBezTo>
                    <a:pt x="74" y="41"/>
                    <a:pt x="80" y="40"/>
                    <a:pt x="85" y="38"/>
                  </a:cubicBezTo>
                  <a:cubicBezTo>
                    <a:pt x="90" y="36"/>
                    <a:pt x="95" y="34"/>
                    <a:pt x="100" y="32"/>
                  </a:cubicBezTo>
                  <a:cubicBezTo>
                    <a:pt x="105" y="30"/>
                    <a:pt x="110" y="28"/>
                    <a:pt x="115" y="26"/>
                  </a:cubicBezTo>
                  <a:cubicBezTo>
                    <a:pt x="119" y="24"/>
                    <a:pt x="124" y="22"/>
                    <a:pt x="128" y="20"/>
                  </a:cubicBezTo>
                  <a:cubicBezTo>
                    <a:pt x="132" y="18"/>
                    <a:pt x="136" y="16"/>
                    <a:pt x="140" y="14"/>
                  </a:cubicBezTo>
                  <a:cubicBezTo>
                    <a:pt x="144" y="13"/>
                    <a:pt x="147" y="11"/>
                    <a:pt x="150" y="9"/>
                  </a:cubicBezTo>
                  <a:cubicBezTo>
                    <a:pt x="153" y="7"/>
                    <a:pt x="155" y="6"/>
                    <a:pt x="157" y="4"/>
                  </a:cubicBezTo>
                  <a:cubicBezTo>
                    <a:pt x="161" y="1"/>
                    <a:pt x="163" y="0"/>
                    <a:pt x="163" y="0"/>
                  </a:cubicBezTo>
                  <a:cubicBezTo>
                    <a:pt x="163" y="0"/>
                    <a:pt x="161" y="1"/>
                    <a:pt x="156" y="2"/>
                  </a:cubicBezTo>
                  <a:cubicBezTo>
                    <a:pt x="154" y="3"/>
                    <a:pt x="151" y="4"/>
                    <a:pt x="148" y="5"/>
                  </a:cubicBezTo>
                  <a:cubicBezTo>
                    <a:pt x="145" y="6"/>
                    <a:pt x="141" y="8"/>
                    <a:pt x="138" y="9"/>
                  </a:cubicBezTo>
                  <a:cubicBezTo>
                    <a:pt x="130" y="11"/>
                    <a:pt x="121" y="15"/>
                    <a:pt x="111" y="18"/>
                  </a:cubicBezTo>
                  <a:cubicBezTo>
                    <a:pt x="107" y="19"/>
                    <a:pt x="102" y="21"/>
                    <a:pt x="97" y="23"/>
                  </a:cubicBezTo>
                  <a:cubicBezTo>
                    <a:pt x="91" y="25"/>
                    <a:pt x="86" y="26"/>
                    <a:pt x="81" y="28"/>
                  </a:cubicBezTo>
                  <a:cubicBezTo>
                    <a:pt x="76" y="30"/>
                    <a:pt x="71" y="32"/>
                    <a:pt x="66" y="34"/>
                  </a:cubicBezTo>
                  <a:cubicBezTo>
                    <a:pt x="61" y="35"/>
                    <a:pt x="56" y="37"/>
                    <a:pt x="51" y="39"/>
                  </a:cubicBezTo>
                  <a:cubicBezTo>
                    <a:pt x="46" y="41"/>
                    <a:pt x="42" y="43"/>
                    <a:pt x="38" y="44"/>
                  </a:cubicBezTo>
                  <a:cubicBezTo>
                    <a:pt x="33" y="46"/>
                    <a:pt x="29" y="48"/>
                    <a:pt x="25" y="49"/>
                  </a:cubicBezTo>
                  <a:cubicBezTo>
                    <a:pt x="18" y="52"/>
                    <a:pt x="11" y="55"/>
                    <a:pt x="7" y="57"/>
                  </a:cubicBezTo>
                  <a:cubicBezTo>
                    <a:pt x="3" y="59"/>
                    <a:pt x="0" y="60"/>
                    <a:pt x="0" y="6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0" name="Freeform 24"/>
            <p:cNvSpPr>
              <a:spLocks/>
            </p:cNvSpPr>
            <p:nvPr/>
          </p:nvSpPr>
          <p:spPr bwMode="auto">
            <a:xfrm>
              <a:off x="2854" y="3374"/>
              <a:ext cx="151" cy="54"/>
            </a:xfrm>
            <a:custGeom>
              <a:avLst/>
              <a:gdLst>
                <a:gd name="T0" fmla="*/ 0 w 144"/>
                <a:gd name="T1" fmla="*/ 51 h 51"/>
                <a:gd name="T2" fmla="*/ 7 w 144"/>
                <a:gd name="T3" fmla="*/ 50 h 51"/>
                <a:gd name="T4" fmla="*/ 24 w 144"/>
                <a:gd name="T5" fmla="*/ 47 h 51"/>
                <a:gd name="T6" fmla="*/ 48 w 144"/>
                <a:gd name="T7" fmla="*/ 42 h 51"/>
                <a:gd name="T8" fmla="*/ 75 w 144"/>
                <a:gd name="T9" fmla="*/ 34 h 51"/>
                <a:gd name="T10" fmla="*/ 101 w 144"/>
                <a:gd name="T11" fmla="*/ 24 h 51"/>
                <a:gd name="T12" fmla="*/ 113 w 144"/>
                <a:gd name="T13" fmla="*/ 19 h 51"/>
                <a:gd name="T14" fmla="*/ 124 w 144"/>
                <a:gd name="T15" fmla="*/ 13 h 51"/>
                <a:gd name="T16" fmla="*/ 132 w 144"/>
                <a:gd name="T17" fmla="*/ 9 h 51"/>
                <a:gd name="T18" fmla="*/ 139 w 144"/>
                <a:gd name="T19" fmla="*/ 4 h 51"/>
                <a:gd name="T20" fmla="*/ 144 w 144"/>
                <a:gd name="T21" fmla="*/ 0 h 51"/>
                <a:gd name="T22" fmla="*/ 138 w 144"/>
                <a:gd name="T23" fmla="*/ 3 h 51"/>
                <a:gd name="T24" fmla="*/ 131 w 144"/>
                <a:gd name="T25" fmla="*/ 5 h 51"/>
                <a:gd name="T26" fmla="*/ 121 w 144"/>
                <a:gd name="T27" fmla="*/ 8 h 51"/>
                <a:gd name="T28" fmla="*/ 98 w 144"/>
                <a:gd name="T29" fmla="*/ 15 h 51"/>
                <a:gd name="T30" fmla="*/ 85 w 144"/>
                <a:gd name="T31" fmla="*/ 19 h 51"/>
                <a:gd name="T32" fmla="*/ 72 w 144"/>
                <a:gd name="T33" fmla="*/ 24 h 51"/>
                <a:gd name="T34" fmla="*/ 45 w 144"/>
                <a:gd name="T35" fmla="*/ 33 h 51"/>
                <a:gd name="T36" fmla="*/ 33 w 144"/>
                <a:gd name="T37" fmla="*/ 37 h 51"/>
                <a:gd name="T38" fmla="*/ 22 w 144"/>
                <a:gd name="T39" fmla="*/ 42 h 51"/>
                <a:gd name="T40" fmla="*/ 6 w 144"/>
                <a:gd name="T41" fmla="*/ 48 h 51"/>
                <a:gd name="T42" fmla="*/ 0 w 144"/>
                <a:gd name="T4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51">
                  <a:moveTo>
                    <a:pt x="0" y="51"/>
                  </a:moveTo>
                  <a:cubicBezTo>
                    <a:pt x="0" y="51"/>
                    <a:pt x="3" y="51"/>
                    <a:pt x="7" y="50"/>
                  </a:cubicBezTo>
                  <a:cubicBezTo>
                    <a:pt x="11" y="50"/>
                    <a:pt x="17" y="49"/>
                    <a:pt x="24" y="47"/>
                  </a:cubicBezTo>
                  <a:cubicBezTo>
                    <a:pt x="31" y="46"/>
                    <a:pt x="39" y="44"/>
                    <a:pt x="48" y="42"/>
                  </a:cubicBezTo>
                  <a:cubicBezTo>
                    <a:pt x="57" y="39"/>
                    <a:pt x="66" y="37"/>
                    <a:pt x="75" y="34"/>
                  </a:cubicBezTo>
                  <a:cubicBezTo>
                    <a:pt x="84" y="30"/>
                    <a:pt x="93" y="27"/>
                    <a:pt x="101" y="24"/>
                  </a:cubicBezTo>
                  <a:cubicBezTo>
                    <a:pt x="106" y="22"/>
                    <a:pt x="110" y="20"/>
                    <a:pt x="113" y="19"/>
                  </a:cubicBezTo>
                  <a:cubicBezTo>
                    <a:pt x="117" y="17"/>
                    <a:pt x="121" y="15"/>
                    <a:pt x="124" y="13"/>
                  </a:cubicBezTo>
                  <a:cubicBezTo>
                    <a:pt x="127" y="12"/>
                    <a:pt x="130" y="10"/>
                    <a:pt x="132" y="9"/>
                  </a:cubicBezTo>
                  <a:cubicBezTo>
                    <a:pt x="135" y="7"/>
                    <a:pt x="137" y="6"/>
                    <a:pt x="139" y="4"/>
                  </a:cubicBezTo>
                  <a:cubicBezTo>
                    <a:pt x="142" y="2"/>
                    <a:pt x="144" y="0"/>
                    <a:pt x="144" y="0"/>
                  </a:cubicBezTo>
                  <a:cubicBezTo>
                    <a:pt x="144" y="0"/>
                    <a:pt x="142" y="1"/>
                    <a:pt x="138" y="3"/>
                  </a:cubicBezTo>
                  <a:cubicBezTo>
                    <a:pt x="136" y="3"/>
                    <a:pt x="134" y="4"/>
                    <a:pt x="131" y="5"/>
                  </a:cubicBezTo>
                  <a:cubicBezTo>
                    <a:pt x="128" y="6"/>
                    <a:pt x="125" y="7"/>
                    <a:pt x="121" y="8"/>
                  </a:cubicBezTo>
                  <a:cubicBezTo>
                    <a:pt x="115" y="10"/>
                    <a:pt x="107" y="12"/>
                    <a:pt x="98" y="15"/>
                  </a:cubicBezTo>
                  <a:cubicBezTo>
                    <a:pt x="94" y="16"/>
                    <a:pt x="90" y="18"/>
                    <a:pt x="85" y="19"/>
                  </a:cubicBezTo>
                  <a:cubicBezTo>
                    <a:pt x="81" y="21"/>
                    <a:pt x="76" y="22"/>
                    <a:pt x="72" y="24"/>
                  </a:cubicBezTo>
                  <a:cubicBezTo>
                    <a:pt x="63" y="27"/>
                    <a:pt x="54" y="30"/>
                    <a:pt x="45" y="33"/>
                  </a:cubicBezTo>
                  <a:cubicBezTo>
                    <a:pt x="41" y="34"/>
                    <a:pt x="37" y="36"/>
                    <a:pt x="33" y="37"/>
                  </a:cubicBezTo>
                  <a:cubicBezTo>
                    <a:pt x="29" y="39"/>
                    <a:pt x="26" y="40"/>
                    <a:pt x="22" y="42"/>
                  </a:cubicBezTo>
                  <a:cubicBezTo>
                    <a:pt x="16" y="44"/>
                    <a:pt x="10" y="47"/>
                    <a:pt x="6" y="48"/>
                  </a:cubicBezTo>
                  <a:cubicBezTo>
                    <a:pt x="3" y="50"/>
                    <a:pt x="0" y="51"/>
                    <a:pt x="0" y="51"/>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1" name="Freeform 25"/>
            <p:cNvSpPr>
              <a:spLocks/>
            </p:cNvSpPr>
            <p:nvPr/>
          </p:nvSpPr>
          <p:spPr bwMode="auto">
            <a:xfrm>
              <a:off x="2667" y="2966"/>
              <a:ext cx="168" cy="159"/>
            </a:xfrm>
            <a:custGeom>
              <a:avLst/>
              <a:gdLst>
                <a:gd name="T0" fmla="*/ 0 w 160"/>
                <a:gd name="T1" fmla="*/ 0 h 152"/>
                <a:gd name="T2" fmla="*/ 27 w 160"/>
                <a:gd name="T3" fmla="*/ 22 h 152"/>
                <a:gd name="T4" fmla="*/ 39 w 160"/>
                <a:gd name="T5" fmla="*/ 33 h 152"/>
                <a:gd name="T6" fmla="*/ 53 w 160"/>
                <a:gd name="T7" fmla="*/ 46 h 152"/>
                <a:gd name="T8" fmla="*/ 68 w 160"/>
                <a:gd name="T9" fmla="*/ 59 h 152"/>
                <a:gd name="T10" fmla="*/ 83 w 160"/>
                <a:gd name="T11" fmla="*/ 73 h 152"/>
                <a:gd name="T12" fmla="*/ 98 w 160"/>
                <a:gd name="T13" fmla="*/ 87 h 152"/>
                <a:gd name="T14" fmla="*/ 112 w 160"/>
                <a:gd name="T15" fmla="*/ 101 h 152"/>
                <a:gd name="T16" fmla="*/ 137 w 160"/>
                <a:gd name="T17" fmla="*/ 127 h 152"/>
                <a:gd name="T18" fmla="*/ 160 w 160"/>
                <a:gd name="T19" fmla="*/ 152 h 152"/>
                <a:gd name="T20" fmla="*/ 134 w 160"/>
                <a:gd name="T21" fmla="*/ 130 h 152"/>
                <a:gd name="T22" fmla="*/ 107 w 160"/>
                <a:gd name="T23" fmla="*/ 106 h 152"/>
                <a:gd name="T24" fmla="*/ 93 w 160"/>
                <a:gd name="T25" fmla="*/ 93 h 152"/>
                <a:gd name="T26" fmla="*/ 78 w 160"/>
                <a:gd name="T27" fmla="*/ 79 h 152"/>
                <a:gd name="T28" fmla="*/ 63 w 160"/>
                <a:gd name="T29" fmla="*/ 65 h 152"/>
                <a:gd name="T30" fmla="*/ 48 w 160"/>
                <a:gd name="T31" fmla="*/ 51 h 152"/>
                <a:gd name="T32" fmla="*/ 35 w 160"/>
                <a:gd name="T33" fmla="*/ 38 h 152"/>
                <a:gd name="T34" fmla="*/ 24 w 160"/>
                <a:gd name="T35" fmla="*/ 26 h 152"/>
                <a:gd name="T36" fmla="*/ 0 w 160"/>
                <a:gd name="T3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2">
                  <a:moveTo>
                    <a:pt x="0" y="0"/>
                  </a:moveTo>
                  <a:cubicBezTo>
                    <a:pt x="0" y="0"/>
                    <a:pt x="11" y="9"/>
                    <a:pt x="27" y="22"/>
                  </a:cubicBezTo>
                  <a:cubicBezTo>
                    <a:pt x="31" y="26"/>
                    <a:pt x="35" y="29"/>
                    <a:pt x="39" y="33"/>
                  </a:cubicBezTo>
                  <a:cubicBezTo>
                    <a:pt x="44" y="37"/>
                    <a:pt x="48" y="41"/>
                    <a:pt x="53" y="46"/>
                  </a:cubicBezTo>
                  <a:cubicBezTo>
                    <a:pt x="58" y="50"/>
                    <a:pt x="63" y="55"/>
                    <a:pt x="68" y="59"/>
                  </a:cubicBezTo>
                  <a:cubicBezTo>
                    <a:pt x="73" y="64"/>
                    <a:pt x="78" y="69"/>
                    <a:pt x="83" y="73"/>
                  </a:cubicBezTo>
                  <a:cubicBezTo>
                    <a:pt x="88" y="78"/>
                    <a:pt x="93" y="83"/>
                    <a:pt x="98" y="87"/>
                  </a:cubicBezTo>
                  <a:cubicBezTo>
                    <a:pt x="103" y="92"/>
                    <a:pt x="107" y="97"/>
                    <a:pt x="112" y="101"/>
                  </a:cubicBezTo>
                  <a:cubicBezTo>
                    <a:pt x="121" y="110"/>
                    <a:pt x="130" y="119"/>
                    <a:pt x="137" y="127"/>
                  </a:cubicBezTo>
                  <a:cubicBezTo>
                    <a:pt x="151" y="141"/>
                    <a:pt x="160" y="152"/>
                    <a:pt x="160" y="152"/>
                  </a:cubicBezTo>
                  <a:cubicBezTo>
                    <a:pt x="160" y="152"/>
                    <a:pt x="149" y="143"/>
                    <a:pt x="134" y="130"/>
                  </a:cubicBezTo>
                  <a:cubicBezTo>
                    <a:pt x="126" y="123"/>
                    <a:pt x="117" y="115"/>
                    <a:pt x="107" y="106"/>
                  </a:cubicBezTo>
                  <a:cubicBezTo>
                    <a:pt x="102" y="102"/>
                    <a:pt x="97" y="98"/>
                    <a:pt x="93" y="93"/>
                  </a:cubicBezTo>
                  <a:cubicBezTo>
                    <a:pt x="88" y="88"/>
                    <a:pt x="83" y="84"/>
                    <a:pt x="78" y="79"/>
                  </a:cubicBezTo>
                  <a:cubicBezTo>
                    <a:pt x="73" y="74"/>
                    <a:pt x="68" y="69"/>
                    <a:pt x="63" y="65"/>
                  </a:cubicBezTo>
                  <a:cubicBezTo>
                    <a:pt x="58" y="60"/>
                    <a:pt x="53" y="55"/>
                    <a:pt x="48" y="51"/>
                  </a:cubicBezTo>
                  <a:cubicBezTo>
                    <a:pt x="44" y="46"/>
                    <a:pt x="39" y="42"/>
                    <a:pt x="35" y="38"/>
                  </a:cubicBezTo>
                  <a:cubicBezTo>
                    <a:pt x="31" y="33"/>
                    <a:pt x="27" y="29"/>
                    <a:pt x="24" y="26"/>
                  </a:cubicBezTo>
                  <a:cubicBezTo>
                    <a:pt x="9" y="11"/>
                    <a:pt x="0" y="0"/>
                    <a:pt x="0" y="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5" name="Freeform 26"/>
            <p:cNvSpPr>
              <a:spLocks/>
            </p:cNvSpPr>
            <p:nvPr/>
          </p:nvSpPr>
          <p:spPr bwMode="auto">
            <a:xfrm>
              <a:off x="2884" y="2868"/>
              <a:ext cx="11" cy="231"/>
            </a:xfrm>
            <a:custGeom>
              <a:avLst/>
              <a:gdLst>
                <a:gd name="T0" fmla="*/ 1 w 10"/>
                <a:gd name="T1" fmla="*/ 0 h 220"/>
                <a:gd name="T2" fmla="*/ 4 w 10"/>
                <a:gd name="T3" fmla="*/ 34 h 220"/>
                <a:gd name="T4" fmla="*/ 6 w 10"/>
                <a:gd name="T5" fmla="*/ 51 h 220"/>
                <a:gd name="T6" fmla="*/ 7 w 10"/>
                <a:gd name="T7" fmla="*/ 70 h 220"/>
                <a:gd name="T8" fmla="*/ 8 w 10"/>
                <a:gd name="T9" fmla="*/ 90 h 220"/>
                <a:gd name="T10" fmla="*/ 9 w 10"/>
                <a:gd name="T11" fmla="*/ 110 h 220"/>
                <a:gd name="T12" fmla="*/ 9 w 10"/>
                <a:gd name="T13" fmla="*/ 131 h 220"/>
                <a:gd name="T14" fmla="*/ 10 w 10"/>
                <a:gd name="T15" fmla="*/ 151 h 220"/>
                <a:gd name="T16" fmla="*/ 10 w 10"/>
                <a:gd name="T17" fmla="*/ 186 h 220"/>
                <a:gd name="T18" fmla="*/ 9 w 10"/>
                <a:gd name="T19" fmla="*/ 220 h 220"/>
                <a:gd name="T20" fmla="*/ 5 w 10"/>
                <a:gd name="T21" fmla="*/ 186 h 220"/>
                <a:gd name="T22" fmla="*/ 3 w 10"/>
                <a:gd name="T23" fmla="*/ 151 h 220"/>
                <a:gd name="T24" fmla="*/ 2 w 10"/>
                <a:gd name="T25" fmla="*/ 131 h 220"/>
                <a:gd name="T26" fmla="*/ 1 w 10"/>
                <a:gd name="T27" fmla="*/ 110 h 220"/>
                <a:gd name="T28" fmla="*/ 0 w 10"/>
                <a:gd name="T29" fmla="*/ 90 h 220"/>
                <a:gd name="T30" fmla="*/ 0 w 10"/>
                <a:gd name="T31" fmla="*/ 70 h 220"/>
                <a:gd name="T32" fmla="*/ 0 w 10"/>
                <a:gd name="T33" fmla="*/ 51 h 220"/>
                <a:gd name="T34" fmla="*/ 0 w 10"/>
                <a:gd name="T35" fmla="*/ 35 h 220"/>
                <a:gd name="T36" fmla="*/ 1 w 10"/>
                <a:gd name="T3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220">
                  <a:moveTo>
                    <a:pt x="1" y="0"/>
                  </a:moveTo>
                  <a:cubicBezTo>
                    <a:pt x="1" y="0"/>
                    <a:pt x="3" y="14"/>
                    <a:pt x="4" y="34"/>
                  </a:cubicBezTo>
                  <a:cubicBezTo>
                    <a:pt x="5" y="40"/>
                    <a:pt x="5" y="45"/>
                    <a:pt x="6" y="51"/>
                  </a:cubicBezTo>
                  <a:cubicBezTo>
                    <a:pt x="6" y="57"/>
                    <a:pt x="7" y="63"/>
                    <a:pt x="7" y="70"/>
                  </a:cubicBezTo>
                  <a:cubicBezTo>
                    <a:pt x="7" y="76"/>
                    <a:pt x="8" y="83"/>
                    <a:pt x="8" y="90"/>
                  </a:cubicBezTo>
                  <a:cubicBezTo>
                    <a:pt x="8" y="96"/>
                    <a:pt x="9" y="103"/>
                    <a:pt x="9" y="110"/>
                  </a:cubicBezTo>
                  <a:cubicBezTo>
                    <a:pt x="9" y="117"/>
                    <a:pt x="9" y="124"/>
                    <a:pt x="9" y="131"/>
                  </a:cubicBezTo>
                  <a:cubicBezTo>
                    <a:pt x="10" y="137"/>
                    <a:pt x="10" y="144"/>
                    <a:pt x="10" y="151"/>
                  </a:cubicBezTo>
                  <a:cubicBezTo>
                    <a:pt x="10" y="163"/>
                    <a:pt x="10" y="176"/>
                    <a:pt x="10" y="186"/>
                  </a:cubicBezTo>
                  <a:cubicBezTo>
                    <a:pt x="10" y="207"/>
                    <a:pt x="9" y="220"/>
                    <a:pt x="9" y="220"/>
                  </a:cubicBezTo>
                  <a:cubicBezTo>
                    <a:pt x="9" y="220"/>
                    <a:pt x="7" y="207"/>
                    <a:pt x="5" y="186"/>
                  </a:cubicBezTo>
                  <a:cubicBezTo>
                    <a:pt x="5" y="176"/>
                    <a:pt x="4" y="164"/>
                    <a:pt x="3" y="151"/>
                  </a:cubicBezTo>
                  <a:cubicBezTo>
                    <a:pt x="3" y="144"/>
                    <a:pt x="2" y="138"/>
                    <a:pt x="2" y="131"/>
                  </a:cubicBezTo>
                  <a:cubicBezTo>
                    <a:pt x="2" y="124"/>
                    <a:pt x="1" y="117"/>
                    <a:pt x="1" y="110"/>
                  </a:cubicBezTo>
                  <a:cubicBezTo>
                    <a:pt x="1" y="104"/>
                    <a:pt x="1" y="97"/>
                    <a:pt x="0" y="90"/>
                  </a:cubicBezTo>
                  <a:cubicBezTo>
                    <a:pt x="0" y="83"/>
                    <a:pt x="0" y="76"/>
                    <a:pt x="0" y="70"/>
                  </a:cubicBezTo>
                  <a:cubicBezTo>
                    <a:pt x="0" y="63"/>
                    <a:pt x="0" y="57"/>
                    <a:pt x="0" y="51"/>
                  </a:cubicBezTo>
                  <a:cubicBezTo>
                    <a:pt x="0" y="45"/>
                    <a:pt x="0" y="40"/>
                    <a:pt x="0" y="35"/>
                  </a:cubicBezTo>
                  <a:cubicBezTo>
                    <a:pt x="0" y="14"/>
                    <a:pt x="1" y="0"/>
                    <a:pt x="1" y="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6" name="Freeform 27"/>
            <p:cNvSpPr>
              <a:spLocks/>
            </p:cNvSpPr>
            <p:nvPr/>
          </p:nvSpPr>
          <p:spPr bwMode="auto">
            <a:xfrm>
              <a:off x="2940" y="2971"/>
              <a:ext cx="167" cy="160"/>
            </a:xfrm>
            <a:custGeom>
              <a:avLst/>
              <a:gdLst>
                <a:gd name="T0" fmla="*/ 159 w 159"/>
                <a:gd name="T1" fmla="*/ 0 h 153"/>
                <a:gd name="T2" fmla="*/ 135 w 159"/>
                <a:gd name="T3" fmla="*/ 25 h 153"/>
                <a:gd name="T4" fmla="*/ 124 w 159"/>
                <a:gd name="T5" fmla="*/ 37 h 153"/>
                <a:gd name="T6" fmla="*/ 111 w 159"/>
                <a:gd name="T7" fmla="*/ 51 h 153"/>
                <a:gd name="T8" fmla="*/ 97 w 159"/>
                <a:gd name="T9" fmla="*/ 65 h 153"/>
                <a:gd name="T10" fmla="*/ 82 w 159"/>
                <a:gd name="T11" fmla="*/ 79 h 153"/>
                <a:gd name="T12" fmla="*/ 67 w 159"/>
                <a:gd name="T13" fmla="*/ 93 h 153"/>
                <a:gd name="T14" fmla="*/ 52 w 159"/>
                <a:gd name="T15" fmla="*/ 107 h 153"/>
                <a:gd name="T16" fmla="*/ 26 w 159"/>
                <a:gd name="T17" fmla="*/ 130 h 153"/>
                <a:gd name="T18" fmla="*/ 0 w 159"/>
                <a:gd name="T19" fmla="*/ 153 h 153"/>
                <a:gd name="T20" fmla="*/ 23 w 159"/>
                <a:gd name="T21" fmla="*/ 127 h 153"/>
                <a:gd name="T22" fmla="*/ 48 w 159"/>
                <a:gd name="T23" fmla="*/ 102 h 153"/>
                <a:gd name="T24" fmla="*/ 62 w 159"/>
                <a:gd name="T25" fmla="*/ 88 h 153"/>
                <a:gd name="T26" fmla="*/ 76 w 159"/>
                <a:gd name="T27" fmla="*/ 73 h 153"/>
                <a:gd name="T28" fmla="*/ 91 w 159"/>
                <a:gd name="T29" fmla="*/ 59 h 153"/>
                <a:gd name="T30" fmla="*/ 106 w 159"/>
                <a:gd name="T31" fmla="*/ 46 h 153"/>
                <a:gd name="T32" fmla="*/ 120 w 159"/>
                <a:gd name="T33" fmla="*/ 33 h 153"/>
                <a:gd name="T34" fmla="*/ 132 w 159"/>
                <a:gd name="T35" fmla="*/ 22 h 153"/>
                <a:gd name="T36" fmla="*/ 159 w 159"/>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153">
                  <a:moveTo>
                    <a:pt x="159" y="0"/>
                  </a:moveTo>
                  <a:cubicBezTo>
                    <a:pt x="159" y="0"/>
                    <a:pt x="150" y="10"/>
                    <a:pt x="135" y="25"/>
                  </a:cubicBezTo>
                  <a:cubicBezTo>
                    <a:pt x="132" y="29"/>
                    <a:pt x="128" y="33"/>
                    <a:pt x="124" y="37"/>
                  </a:cubicBezTo>
                  <a:cubicBezTo>
                    <a:pt x="120" y="42"/>
                    <a:pt x="115" y="46"/>
                    <a:pt x="111" y="51"/>
                  </a:cubicBezTo>
                  <a:cubicBezTo>
                    <a:pt x="106" y="55"/>
                    <a:pt x="102" y="60"/>
                    <a:pt x="97" y="65"/>
                  </a:cubicBezTo>
                  <a:cubicBezTo>
                    <a:pt x="92" y="69"/>
                    <a:pt x="87" y="74"/>
                    <a:pt x="82" y="79"/>
                  </a:cubicBezTo>
                  <a:cubicBezTo>
                    <a:pt x="77" y="84"/>
                    <a:pt x="72" y="89"/>
                    <a:pt x="67" y="93"/>
                  </a:cubicBezTo>
                  <a:cubicBezTo>
                    <a:pt x="62" y="98"/>
                    <a:pt x="57" y="102"/>
                    <a:pt x="52" y="107"/>
                  </a:cubicBezTo>
                  <a:cubicBezTo>
                    <a:pt x="43" y="116"/>
                    <a:pt x="34" y="124"/>
                    <a:pt x="26" y="130"/>
                  </a:cubicBezTo>
                  <a:cubicBezTo>
                    <a:pt x="11" y="144"/>
                    <a:pt x="0" y="153"/>
                    <a:pt x="0" y="153"/>
                  </a:cubicBezTo>
                  <a:cubicBezTo>
                    <a:pt x="0" y="153"/>
                    <a:pt x="9" y="142"/>
                    <a:pt x="23" y="127"/>
                  </a:cubicBezTo>
                  <a:cubicBezTo>
                    <a:pt x="30" y="120"/>
                    <a:pt x="39" y="111"/>
                    <a:pt x="48" y="102"/>
                  </a:cubicBezTo>
                  <a:cubicBezTo>
                    <a:pt x="52" y="97"/>
                    <a:pt x="57" y="92"/>
                    <a:pt x="62" y="88"/>
                  </a:cubicBezTo>
                  <a:cubicBezTo>
                    <a:pt x="67" y="83"/>
                    <a:pt x="72" y="78"/>
                    <a:pt x="76" y="73"/>
                  </a:cubicBezTo>
                  <a:cubicBezTo>
                    <a:pt x="81" y="69"/>
                    <a:pt x="86" y="64"/>
                    <a:pt x="91" y="59"/>
                  </a:cubicBezTo>
                  <a:cubicBezTo>
                    <a:pt x="96" y="55"/>
                    <a:pt x="101" y="50"/>
                    <a:pt x="106" y="46"/>
                  </a:cubicBezTo>
                  <a:cubicBezTo>
                    <a:pt x="111" y="41"/>
                    <a:pt x="115" y="37"/>
                    <a:pt x="120" y="33"/>
                  </a:cubicBezTo>
                  <a:cubicBezTo>
                    <a:pt x="124" y="29"/>
                    <a:pt x="128" y="25"/>
                    <a:pt x="132" y="22"/>
                  </a:cubicBezTo>
                  <a:cubicBezTo>
                    <a:pt x="148" y="8"/>
                    <a:pt x="159" y="0"/>
                    <a:pt x="159" y="0"/>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7" name="Freeform 28"/>
            <p:cNvSpPr>
              <a:spLocks/>
            </p:cNvSpPr>
            <p:nvPr/>
          </p:nvSpPr>
          <p:spPr bwMode="auto">
            <a:xfrm>
              <a:off x="2350" y="1611"/>
              <a:ext cx="1063" cy="533"/>
            </a:xfrm>
            <a:custGeom>
              <a:avLst/>
              <a:gdLst>
                <a:gd name="T0" fmla="*/ 0 w 1013"/>
                <a:gd name="T1" fmla="*/ 509 h 509"/>
                <a:gd name="T2" fmla="*/ 285 w 1013"/>
                <a:gd name="T3" fmla="*/ 509 h 509"/>
                <a:gd name="T4" fmla="*/ 346 w 1013"/>
                <a:gd name="T5" fmla="*/ 300 h 509"/>
                <a:gd name="T6" fmla="*/ 346 w 1013"/>
                <a:gd name="T7" fmla="*/ 509 h 509"/>
                <a:gd name="T8" fmla="*/ 473 w 1013"/>
                <a:gd name="T9" fmla="*/ 509 h 509"/>
                <a:gd name="T10" fmla="*/ 489 w 1013"/>
                <a:gd name="T11" fmla="*/ 443 h 509"/>
                <a:gd name="T12" fmla="*/ 511 w 1013"/>
                <a:gd name="T13" fmla="*/ 509 h 509"/>
                <a:gd name="T14" fmla="*/ 1013 w 1013"/>
                <a:gd name="T15" fmla="*/ 509 h 509"/>
                <a:gd name="T16" fmla="*/ 522 w 1013"/>
                <a:gd name="T17" fmla="*/ 24 h 509"/>
                <a:gd name="T18" fmla="*/ 0 w 1013"/>
                <a:gd name="T19" fmla="*/ 50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509">
                  <a:moveTo>
                    <a:pt x="0" y="509"/>
                  </a:moveTo>
                  <a:cubicBezTo>
                    <a:pt x="285" y="509"/>
                    <a:pt x="285" y="509"/>
                    <a:pt x="285" y="509"/>
                  </a:cubicBezTo>
                  <a:cubicBezTo>
                    <a:pt x="346" y="300"/>
                    <a:pt x="346" y="300"/>
                    <a:pt x="346" y="300"/>
                  </a:cubicBezTo>
                  <a:cubicBezTo>
                    <a:pt x="346" y="509"/>
                    <a:pt x="346" y="509"/>
                    <a:pt x="346" y="509"/>
                  </a:cubicBezTo>
                  <a:cubicBezTo>
                    <a:pt x="473" y="509"/>
                    <a:pt x="473" y="509"/>
                    <a:pt x="473" y="509"/>
                  </a:cubicBezTo>
                  <a:cubicBezTo>
                    <a:pt x="489" y="443"/>
                    <a:pt x="489" y="443"/>
                    <a:pt x="489" y="443"/>
                  </a:cubicBezTo>
                  <a:cubicBezTo>
                    <a:pt x="511" y="509"/>
                    <a:pt x="511" y="509"/>
                    <a:pt x="511" y="509"/>
                  </a:cubicBezTo>
                  <a:cubicBezTo>
                    <a:pt x="1013" y="509"/>
                    <a:pt x="1013" y="509"/>
                    <a:pt x="1013" y="509"/>
                  </a:cubicBezTo>
                  <a:cubicBezTo>
                    <a:pt x="1013" y="509"/>
                    <a:pt x="923" y="49"/>
                    <a:pt x="522" y="24"/>
                  </a:cubicBezTo>
                  <a:cubicBezTo>
                    <a:pt x="122" y="0"/>
                    <a:pt x="0" y="509"/>
                    <a:pt x="0" y="509"/>
                  </a:cubicBezTo>
                  <a:close/>
                </a:path>
              </a:pathLst>
            </a:custGeom>
            <a:solidFill>
              <a:srgbClr val="346C8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sp>
        <p:nvSpPr>
          <p:cNvPr id="4" name="TextBox 3">
            <a:extLst>
              <a:ext uri="{FF2B5EF4-FFF2-40B4-BE49-F238E27FC236}">
                <a16:creationId xmlns:a16="http://schemas.microsoft.com/office/drawing/2014/main" id="{220BAD4C-DBD8-03AC-D107-9F0E80A1A722}"/>
              </a:ext>
            </a:extLst>
          </p:cNvPr>
          <p:cNvSpPr txBox="1"/>
          <p:nvPr/>
        </p:nvSpPr>
        <p:spPr>
          <a:xfrm>
            <a:off x="7085" y="4129039"/>
            <a:ext cx="9177721" cy="2031325"/>
          </a:xfrm>
          <a:prstGeom prst="rect">
            <a:avLst/>
          </a:prstGeom>
          <a:noFill/>
        </p:spPr>
        <p:txBody>
          <a:bodyPr wrap="square">
            <a:spAutoFit/>
          </a:bodyPr>
          <a:lstStyle/>
          <a:p>
            <a:pPr marL="285750" indent="-285750">
              <a:buFont typeface="Wingdings" panose="05000000000000000000" pitchFamily="2" charset="2"/>
              <a:buChar char="Ø"/>
            </a:pPr>
            <a:r>
              <a:rPr lang="en-US" sz="1800" b="1" kern="1200" dirty="0">
                <a:solidFill>
                  <a:schemeClr val="bg1"/>
                </a:solidFill>
                <a:effectLst/>
                <a:latin typeface="+mn-lt"/>
                <a:ea typeface="+mn-ea"/>
                <a:cs typeface="+mn-cs"/>
              </a:rPr>
              <a:t>Some people don't have healthy kidneys, and sometimes their kidneys stop working.</a:t>
            </a:r>
          </a:p>
          <a:p>
            <a:pPr marL="285750" indent="-285750">
              <a:buFont typeface="Wingdings" panose="05000000000000000000" pitchFamily="2" charset="2"/>
              <a:buChar char="Ø"/>
            </a:pPr>
            <a:r>
              <a:rPr lang="en-US" sz="1800" b="1" kern="1200" dirty="0">
                <a:solidFill>
                  <a:schemeClr val="bg1"/>
                </a:solidFill>
                <a:effectLst/>
                <a:latin typeface="+mn-lt"/>
                <a:ea typeface="+mn-ea"/>
                <a:cs typeface="+mn-cs"/>
              </a:rPr>
              <a:t>Kidney disease means that the kidneys are damaged and can't filter blood like they should. This damage can cause wastes to build up in the body and other problems that can harm your health.</a:t>
            </a:r>
          </a:p>
          <a:p>
            <a:pPr marL="285750" indent="-285750">
              <a:buFont typeface="Wingdings" panose="05000000000000000000" pitchFamily="2" charset="2"/>
              <a:buChar char="Ø"/>
            </a:pPr>
            <a:r>
              <a:rPr lang="en-US" sz="1800" b="1" kern="1200" dirty="0">
                <a:solidFill>
                  <a:schemeClr val="bg1"/>
                </a:solidFill>
                <a:effectLst/>
                <a:latin typeface="+mn-lt"/>
                <a:ea typeface="+mn-ea"/>
                <a:cs typeface="+mn-cs"/>
              </a:rPr>
              <a:t>Early kidney disease has no signs or symptoms.</a:t>
            </a:r>
          </a:p>
          <a:p>
            <a:pPr marL="285750" indent="-285750">
              <a:buFont typeface="Wingdings" panose="05000000000000000000" pitchFamily="2" charset="2"/>
              <a:buChar char="Ø"/>
            </a:pPr>
            <a:r>
              <a:rPr lang="en-US" sz="1800" b="1" kern="1200" dirty="0">
                <a:solidFill>
                  <a:schemeClr val="bg1"/>
                </a:solidFill>
                <a:effectLst/>
                <a:latin typeface="+mn-lt"/>
                <a:ea typeface="+mn-ea"/>
                <a:cs typeface="+mn-cs"/>
              </a:rPr>
              <a:t>A person may not feel any different until his or her kidney disease is very advanced. Blood and urine tests are the only way to know if you have kidney disease. </a:t>
            </a:r>
          </a:p>
        </p:txBody>
      </p:sp>
      <p:pic>
        <p:nvPicPr>
          <p:cNvPr id="2" name="Picture 1">
            <a:extLst>
              <a:ext uri="{FF2B5EF4-FFF2-40B4-BE49-F238E27FC236}">
                <a16:creationId xmlns:a16="http://schemas.microsoft.com/office/drawing/2014/main" id="{ADEF3C79-3C34-F3C6-D0E6-82763DCCFEA2}"/>
              </a:ext>
            </a:extLst>
          </p:cNvPr>
          <p:cNvPicPr>
            <a:picLocks noChangeAspect="1" noChangeArrowheads="1"/>
          </p:cNvPicPr>
          <p:nvPr/>
        </p:nvPicPr>
        <p:blipFill>
          <a:blip r:embed="rId3"/>
          <a:srcRect/>
          <a:stretch>
            <a:fillRect/>
          </a:stretch>
        </p:blipFill>
        <p:spPr bwMode="auto">
          <a:xfrm>
            <a:off x="8019510" y="0"/>
            <a:ext cx="1034369" cy="973123"/>
          </a:xfrm>
          <a:prstGeom prst="rect">
            <a:avLst/>
          </a:prstGeom>
          <a:noFill/>
          <a:ln w="9525">
            <a:noFill/>
            <a:miter lim="800000"/>
            <a:headEnd/>
            <a:tailEnd/>
          </a:ln>
        </p:spPr>
      </p:pic>
    </p:spTree>
    <p:extLst>
      <p:ext uri="{BB962C8B-B14F-4D97-AF65-F5344CB8AC3E}">
        <p14:creationId xmlns:p14="http://schemas.microsoft.com/office/powerpoint/2010/main" val="305613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df7811d1e9369423df1786a9aa3d026493ba7cb"/>
  <p:tag name="ISPRING_RESOURCE_PATHS_HASH_PRESENTER" val="7df7811d1e9369423df1786a9aa3d026493ba7cb"/>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2388</TotalTime>
  <Words>1364</Words>
  <Application>Microsoft Office PowerPoint</Application>
  <PresentationFormat>On-screen Show (4:3)</PresentationFormat>
  <Paragraphs>99</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Georgia</vt:lpstr>
      <vt:lpstr>Google Sans</vt:lpstr>
      <vt:lpstr>Merriweather</vt:lpstr>
      <vt:lpstr>Times</vt:lpstr>
      <vt:lpstr>Times New Roman</vt:lpstr>
      <vt:lpstr>Wingdings</vt:lpstr>
      <vt:lpstr>Office Theme</vt:lpstr>
      <vt:lpstr>PowerPoint Presentation</vt:lpstr>
      <vt:lpstr>PowerPoint Presentation</vt:lpstr>
      <vt:lpstr> Structure of nephron :  (Filtration Unit)</vt:lpstr>
      <vt:lpstr>Nephron structure : Key filtration Unit </vt:lpstr>
      <vt:lpstr>PowerPoint Presentation</vt:lpstr>
      <vt:lpstr>PowerPoint Presentation</vt:lpstr>
      <vt:lpstr>PowerPoint Presentation</vt:lpstr>
      <vt:lpstr>PowerPoint Presentation</vt:lpstr>
      <vt:lpstr>PowerPoint Presentation</vt:lpstr>
      <vt:lpstr>Chronic Kidney Disease : CKD</vt:lpstr>
      <vt:lpstr>CKD Cont.</vt:lpstr>
      <vt:lpstr>PowerPoint Presentation</vt:lpstr>
      <vt:lpstr>PowerPoint Presentation</vt:lpstr>
      <vt:lpstr>PowerPoint Presentation</vt:lpstr>
      <vt:lpstr>Methods or Types of Dialysis</vt:lpstr>
      <vt:lpstr>PowerPoint Presentation</vt:lpstr>
      <vt:lpstr>PowerPoint Presentation</vt:lpstr>
      <vt:lpstr>     Overview :    Haemo-Dialysis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Peritoneal Dialysis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 Geluykens</dc:creator>
  <cp:lastModifiedBy>Sulthan Pasha</cp:lastModifiedBy>
  <cp:revision>176</cp:revision>
  <dcterms:created xsi:type="dcterms:W3CDTF">2015-11-30T23:08:36Z</dcterms:created>
  <dcterms:modified xsi:type="dcterms:W3CDTF">2023-08-08T14:17:07Z</dcterms:modified>
</cp:coreProperties>
</file>